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9" r:id="rId2"/>
    <p:sldId id="285" r:id="rId3"/>
    <p:sldId id="284" r:id="rId4"/>
    <p:sldId id="258" r:id="rId5"/>
    <p:sldId id="256" r:id="rId6"/>
    <p:sldId id="257" r:id="rId7"/>
    <p:sldId id="306" r:id="rId8"/>
    <p:sldId id="259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61" r:id="rId17"/>
    <p:sldId id="262" r:id="rId18"/>
    <p:sldId id="281" r:id="rId19"/>
    <p:sldId id="282" r:id="rId20"/>
    <p:sldId id="275" r:id="rId21"/>
    <p:sldId id="265" r:id="rId22"/>
    <p:sldId id="266" r:id="rId23"/>
    <p:sldId id="309" r:id="rId24"/>
    <p:sldId id="294" r:id="rId25"/>
    <p:sldId id="310" r:id="rId26"/>
    <p:sldId id="295" r:id="rId27"/>
    <p:sldId id="312" r:id="rId28"/>
    <p:sldId id="313" r:id="rId29"/>
    <p:sldId id="296" r:id="rId30"/>
    <p:sldId id="314" r:id="rId31"/>
    <p:sldId id="297" r:id="rId32"/>
    <p:sldId id="315" r:id="rId33"/>
    <p:sldId id="298" r:id="rId34"/>
    <p:sldId id="316" r:id="rId35"/>
    <p:sldId id="267" r:id="rId36"/>
    <p:sldId id="307" r:id="rId37"/>
    <p:sldId id="308" r:id="rId38"/>
    <p:sldId id="269" r:id="rId39"/>
    <p:sldId id="287" r:id="rId40"/>
    <p:sldId id="271" r:id="rId41"/>
    <p:sldId id="272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08397179-FB88-4731-B900-60CE8D2AA807}">
          <p14:sldIdLst>
            <p14:sldId id="279"/>
            <p14:sldId id="285"/>
            <p14:sldId id="284"/>
            <p14:sldId id="258"/>
            <p14:sldId id="256"/>
          </p14:sldIdLst>
        </p14:section>
        <p14:section name="Objectifs" id="{B6BBF427-136D-44E0-8CA2-3C74734F36AB}">
          <p14:sldIdLst>
            <p14:sldId id="257"/>
            <p14:sldId id="306"/>
          </p14:sldIdLst>
        </p14:section>
        <p14:section name="Schéma" id="{BBB82C91-D748-4527-BAE7-8AB9F11A834C}">
          <p14:sldIdLst>
            <p14:sldId id="259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Outils et utilité" id="{CCE1473F-6FDD-4128-B842-942B36D8468C}">
          <p14:sldIdLst>
            <p14:sldId id="261"/>
            <p14:sldId id="262"/>
            <p14:sldId id="281"/>
            <p14:sldId id="282"/>
            <p14:sldId id="275"/>
          </p14:sldIdLst>
        </p14:section>
        <p14:section name="Maquette infrastructure" id="{F84F1BF4-64A7-422D-8FEA-8935522BA406}">
          <p14:sldIdLst>
            <p14:sldId id="265"/>
            <p14:sldId id="266"/>
            <p14:sldId id="309"/>
            <p14:sldId id="294"/>
            <p14:sldId id="310"/>
            <p14:sldId id="295"/>
            <p14:sldId id="312"/>
            <p14:sldId id="313"/>
            <p14:sldId id="296"/>
            <p14:sldId id="314"/>
            <p14:sldId id="297"/>
            <p14:sldId id="315"/>
            <p14:sldId id="298"/>
            <p14:sldId id="316"/>
          </p14:sldIdLst>
        </p14:section>
        <p14:section name="PRA sinistres reprise" id="{4B836A99-A1AF-4DE9-A179-78610D490C32}">
          <p14:sldIdLst>
            <p14:sldId id="267"/>
            <p14:sldId id="307"/>
            <p14:sldId id="308"/>
          </p14:sldIdLst>
        </p14:section>
        <p14:section name="Conclusion" id="{4A00393C-3BAC-4D26-B78A-0D5A991A2B5B}">
          <p14:sldIdLst>
            <p14:sldId id="269"/>
            <p14:sldId id="287"/>
          </p14:sldIdLst>
        </p14:section>
        <p14:section name="Perspectives" id="{81C48BA5-B76E-4BC6-85CC-B53EEDDEF01B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27A"/>
    <a:srgbClr val="DBEEF4"/>
    <a:srgbClr val="5E8AC0"/>
    <a:srgbClr val="C3D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47" autoAdjust="0"/>
    <p:restoredTop sz="94660"/>
  </p:normalViewPr>
  <p:slideViewPr>
    <p:cSldViewPr snapToGrid="0">
      <p:cViewPr>
        <p:scale>
          <a:sx n="50" d="100"/>
          <a:sy n="50" d="100"/>
        </p:scale>
        <p:origin x="3594" y="2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C40D-F526-4031-889E-1E1F54145F5D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9F5F-04BF-4BDA-82E8-0B076CC019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7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9EF15-C191-A6AD-7AD6-31891886C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EC6DEA-E7FE-275B-D9F6-E67B25EF8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7946B0-6877-30C3-9A10-35F8910B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F029A-9D80-BC46-2ABA-5879C463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4A8186-6C39-1834-CAAC-199F164A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32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D9109-70E8-8675-14D1-D230D3DE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CED797-83C2-1031-9793-0BA8E8E2D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295DB5-250C-85F6-F4EA-E5B08778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2F2414-10D5-D688-C6C2-15FECCB2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14C11-F77B-F43D-02CA-694FEE5B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34219C-874F-FF44-DF3E-1AD6D90C4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930E14-B6C3-5101-4C91-59794FBF0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0E220-9294-1849-366B-778A01FE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09F077-7393-7209-6D81-0F0C8DB9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7FFB4A-60D8-10DB-63B4-482F85F0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22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79F67-848E-0C05-451F-F32A8416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C644B5-409D-675C-E6B6-318131FE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9B4885-83BA-5AB2-C711-06A6827F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4586CD-7071-4D91-0455-C2FE70BE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AEE3F9-C66C-D47F-DA44-A7F89189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57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71102-A045-D1DC-9C8C-D5F90DC0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F323FC-6ADB-EAF1-DE3A-22C4393C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F05EFF-B22A-CFEB-F416-B2EF7C0F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6474E-D83A-3784-594F-F04C15B1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E1F387-0424-6137-EFED-5B5263E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58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68DCF-8049-A68B-6DE9-CD03F026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368DF-5FF7-1141-C74B-AB64E61B0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441D28-E836-202E-D425-4DDE73E9D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71CC13-337F-3161-0BFA-DA06025D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1905EF-7AED-FF3E-50C4-4F7CF37D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234425-A4B3-F86F-1640-4825B938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57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4CB7CC-47F7-4AAA-934D-4C1327E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9C25-A863-123A-4F69-965439F1D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FBA86C3-3A19-E58F-36B0-0696919A6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81F5A4-0E8D-F259-F32B-873F0F68F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5120AB-3A81-9F16-8F1B-99557A8DA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0B3AE9-C8E7-308F-1181-8015A9E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E4759B-016F-DFD3-C78A-C92B89FA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B7A5C3-4830-11AA-CED5-87992956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64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2F618-B958-8FA9-B614-95E77929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E70631-4187-F25B-548F-ABCDEE8B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691D5-073C-6F71-A5D4-ECD30232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2F3D2C-38FC-C1DE-87C1-CC6E31F9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100A36-4790-F0A1-2692-A8C493B3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C294A2-0EA6-8C01-47E6-A5658E88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5B9789-9E0F-1190-12A9-1E0301BB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3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F854C-939A-B854-DD69-05201C3B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7AE763-C3AA-83D2-4798-D07AEB3E4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7475A1-BC12-EB68-51AD-D4AAA7994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4B2E3-7168-AB2C-3048-0A826A00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0B6FF68-03BC-D34B-4ED7-45EA9D8B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FAF73E-7623-10BD-0133-254A358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7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4D9B8-3EC9-683D-13C7-CE6BF6D1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E06389-265D-8CC9-41FE-27F003447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EE165E-71A5-54CA-0EA8-B564CE109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3A9C2-2CD0-6077-CF0B-E167FC33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137350-9D65-0BEA-C450-6FCC8A90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034805-DC6C-FAFA-FC48-CFAD3DAC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8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244C86-6912-B581-4E9C-6600BD08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7FEF3-60EA-5831-EB59-219FD0B92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9BB0E-9ABA-1DB9-0F32-B869ABE4D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687A6-F23F-4192-B703-F088F32A4E97}" type="datetimeFigureOut">
              <a:rPr lang="fr-FR" smtClean="0"/>
              <a:t>18/04/2023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C9E15A-EE5B-2082-5AC2-D0F4CD42D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96219C-1085-42B7-A84C-00E91BFE2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6FC86-1391-49DC-A255-5E4D19ABEB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86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1.sv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21.sv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3.png"/><Relationship Id="rId7" Type="http://schemas.openxmlformats.org/officeDocument/2006/relationships/image" Target="../media/image3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44.sv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10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35.svg"/><Relationship Id="rId4" Type="http://schemas.openxmlformats.org/officeDocument/2006/relationships/image" Target="../media/image21.sv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3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3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5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35.svg"/><Relationship Id="rId5" Type="http://schemas.openxmlformats.org/officeDocument/2006/relationships/image" Target="../media/image53.png"/><Relationship Id="rId10" Type="http://schemas.openxmlformats.org/officeDocument/2006/relationships/image" Target="../media/image34.png"/><Relationship Id="rId4" Type="http://schemas.openxmlformats.org/officeDocument/2006/relationships/image" Target="../media/image44.svg"/><Relationship Id="rId9" Type="http://schemas.openxmlformats.org/officeDocument/2006/relationships/image" Target="../media/image48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21.sv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35.svg"/><Relationship Id="rId5" Type="http://schemas.openxmlformats.org/officeDocument/2006/relationships/image" Target="../media/image53.png"/><Relationship Id="rId10" Type="http://schemas.openxmlformats.org/officeDocument/2006/relationships/image" Target="../media/image34.png"/><Relationship Id="rId4" Type="http://schemas.openxmlformats.org/officeDocument/2006/relationships/image" Target="../media/image44.svg"/><Relationship Id="rId9" Type="http://schemas.openxmlformats.org/officeDocument/2006/relationships/image" Target="../media/image60.png"/><Relationship Id="rId1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10" Type="http://schemas.openxmlformats.org/officeDocument/2006/relationships/image" Target="../media/image35.svg"/><Relationship Id="rId4" Type="http://schemas.openxmlformats.org/officeDocument/2006/relationships/image" Target="../media/image21.sv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6.svg"/><Relationship Id="rId4" Type="http://schemas.openxmlformats.org/officeDocument/2006/relationships/image" Target="../media/image64.sv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6.svg"/><Relationship Id="rId4" Type="http://schemas.openxmlformats.org/officeDocument/2006/relationships/image" Target="../media/image8.sv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svg"/><Relationship Id="rId7" Type="http://schemas.openxmlformats.org/officeDocument/2006/relationships/image" Target="../media/image82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66.svg"/><Relationship Id="rId10" Type="http://schemas.openxmlformats.org/officeDocument/2006/relationships/image" Target="../media/image85.png"/><Relationship Id="rId4" Type="http://schemas.openxmlformats.org/officeDocument/2006/relationships/image" Target="../media/image65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2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11" Type="http://schemas.openxmlformats.org/officeDocument/2006/relationships/image" Target="../media/image81.png"/><Relationship Id="rId5" Type="http://schemas.openxmlformats.org/officeDocument/2006/relationships/image" Target="../media/image85.png"/><Relationship Id="rId10" Type="http://schemas.openxmlformats.org/officeDocument/2006/relationships/image" Target="../media/image66.svg"/><Relationship Id="rId4" Type="http://schemas.openxmlformats.org/officeDocument/2006/relationships/image" Target="../media/image80.sv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21.xml"/><Relationship Id="rId1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.png"/><Relationship Id="rId17" Type="http://schemas.openxmlformats.org/officeDocument/2006/relationships/slide" Target="slide38.xml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slide" Target="slide35.xml"/><Relationship Id="rId10" Type="http://schemas.openxmlformats.org/officeDocument/2006/relationships/slide" Target="slide16.xml"/><Relationship Id="rId19" Type="http://schemas.openxmlformats.org/officeDocument/2006/relationships/slide" Target="slide40.xml"/><Relationship Id="rId4" Type="http://schemas.openxmlformats.org/officeDocument/2006/relationships/slide" Target="slide6.xml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E672C49-F59D-8483-6087-028D63A3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7C8E3-D2DE-12AE-987D-25062E75353B}"/>
              </a:ext>
            </a:extLst>
          </p:cNvPr>
          <p:cNvSpPr/>
          <p:nvPr/>
        </p:nvSpPr>
        <p:spPr>
          <a:xfrm>
            <a:off x="660400" y="495300"/>
            <a:ext cx="10883900" cy="5842000"/>
          </a:xfrm>
          <a:prstGeom prst="rect">
            <a:avLst/>
          </a:prstGeom>
          <a:solidFill>
            <a:schemeClr val="accent6">
              <a:lumMod val="20000"/>
              <a:lumOff val="80000"/>
              <a:alpha val="74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71FC259-21EF-4298-A742-27000B0029CE}"/>
              </a:ext>
            </a:extLst>
          </p:cNvPr>
          <p:cNvSpPr txBox="1">
            <a:spLocks/>
          </p:cNvSpPr>
          <p:nvPr/>
        </p:nvSpPr>
        <p:spPr>
          <a:xfrm>
            <a:off x="4266496" y="2368347"/>
            <a:ext cx="5305648" cy="33778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02060"/>
                </a:solidFill>
              </a:rPr>
              <a:t>Projet Fil-Rouge</a:t>
            </a:r>
            <a:br>
              <a:rPr lang="fr-FR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 </a:t>
            </a:r>
            <a:br>
              <a:rPr lang="fr-FR" b="1" dirty="0">
                <a:solidFill>
                  <a:srgbClr val="002060"/>
                </a:solidFill>
              </a:rPr>
            </a:br>
            <a:r>
              <a:rPr lang="fr-FR" sz="3000" i="1" dirty="0">
                <a:solidFill>
                  <a:srgbClr val="002060"/>
                </a:solidFill>
              </a:rPr>
              <a:t>Formation Ingénieur DevOps</a:t>
            </a:r>
            <a:br>
              <a:rPr lang="fr-FR" sz="3000" b="1" dirty="0">
                <a:solidFill>
                  <a:srgbClr val="002060"/>
                </a:solidFill>
              </a:rPr>
            </a:br>
            <a:r>
              <a:rPr lang="fr-FR" sz="3000" i="1" dirty="0">
                <a:solidFill>
                  <a:srgbClr val="002060"/>
                </a:solidFill>
              </a:rPr>
              <a:t>20/04/2023</a:t>
            </a:r>
            <a:endParaRPr lang="fr-FR" sz="2025" i="1" dirty="0">
              <a:solidFill>
                <a:srgbClr val="002060"/>
              </a:solidFill>
            </a:endParaRPr>
          </a:p>
        </p:txBody>
      </p:sp>
      <p:pic>
        <p:nvPicPr>
          <p:cNvPr id="5" name="Image 4" descr="Une image contenant texte, vitesse&#10;&#10;Description générée automatiquement">
            <a:extLst>
              <a:ext uri="{FF2B5EF4-FFF2-40B4-BE49-F238E27FC236}">
                <a16:creationId xmlns:a16="http://schemas.microsoft.com/office/drawing/2014/main" id="{8D75AF24-7887-2E71-4DE9-FB6212C8B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694397"/>
            <a:ext cx="3773300" cy="505563"/>
          </a:xfrm>
          <a:prstGeom prst="rect">
            <a:avLst/>
          </a:prstGeom>
        </p:spPr>
      </p:pic>
      <p:pic>
        <p:nvPicPr>
          <p:cNvPr id="6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F9F2CF60-EF51-B54A-AAF7-7B8DF20ED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00" y="947178"/>
            <a:ext cx="1736444" cy="173644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DD8AB162-1142-BD11-DFAE-FE89AF9CFB46}"/>
              </a:ext>
            </a:extLst>
          </p:cNvPr>
          <p:cNvSpPr txBox="1">
            <a:spLocks/>
          </p:cNvSpPr>
          <p:nvPr/>
        </p:nvSpPr>
        <p:spPr>
          <a:xfrm>
            <a:off x="848110" y="4235107"/>
            <a:ext cx="2892459" cy="23719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Driffa GUERFA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Anthony MOUZE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Selma TOUAHRI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Hugo WAMSER</a:t>
            </a:r>
          </a:p>
          <a:p>
            <a:pPr marL="0" indent="0">
              <a:buNone/>
            </a:pP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6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8" name="Titre 5">
            <a:extLst>
              <a:ext uri="{FF2B5EF4-FFF2-40B4-BE49-F238E27FC236}">
                <a16:creationId xmlns:a16="http://schemas.microsoft.com/office/drawing/2014/main" id="{290A020D-4C69-910D-B9A8-5813C35FCCC4}"/>
              </a:ext>
            </a:extLst>
          </p:cNvPr>
          <p:cNvSpPr txBox="1">
            <a:spLocks/>
          </p:cNvSpPr>
          <p:nvPr/>
        </p:nvSpPr>
        <p:spPr>
          <a:xfrm>
            <a:off x="1171574" y="264947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F5B50FE-9991-0DE8-7D79-13DFE380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84" y="-599"/>
            <a:ext cx="8522947" cy="6834208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4176B1A7-D170-61C3-8D23-DCF201E89A83}"/>
              </a:ext>
            </a:extLst>
          </p:cNvPr>
          <p:cNvSpPr txBox="1">
            <a:spLocks/>
          </p:cNvSpPr>
          <p:nvPr/>
        </p:nvSpPr>
        <p:spPr>
          <a:xfrm>
            <a:off x="-3919538" y="-133507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A85907-C5DA-631B-C85E-72372CD7782B}"/>
              </a:ext>
            </a:extLst>
          </p:cNvPr>
          <p:cNvSpPr txBox="1">
            <a:spLocks/>
          </p:cNvSpPr>
          <p:nvPr/>
        </p:nvSpPr>
        <p:spPr>
          <a:xfrm>
            <a:off x="468879" y="-1046262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27160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8" name="Titre 5">
            <a:extLst>
              <a:ext uri="{FF2B5EF4-FFF2-40B4-BE49-F238E27FC236}">
                <a16:creationId xmlns:a16="http://schemas.microsoft.com/office/drawing/2014/main" id="{36BED0EE-A06F-F004-1B05-02F3DBCEE0F1}"/>
              </a:ext>
            </a:extLst>
          </p:cNvPr>
          <p:cNvSpPr txBox="1">
            <a:spLocks/>
          </p:cNvSpPr>
          <p:nvPr/>
        </p:nvSpPr>
        <p:spPr>
          <a:xfrm>
            <a:off x="275584" y="332656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C6A9F14-508F-F1D7-8754-63DC65963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384" y="14944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258E1444-92D2-E1B9-FA8F-F7F43C4C545E}"/>
              </a:ext>
            </a:extLst>
          </p:cNvPr>
          <p:cNvSpPr txBox="1">
            <a:spLocks/>
          </p:cNvSpPr>
          <p:nvPr/>
        </p:nvSpPr>
        <p:spPr>
          <a:xfrm>
            <a:off x="805708" y="-2137965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3A72AA0-4E1D-A57C-9260-30AB319E0A38}"/>
              </a:ext>
            </a:extLst>
          </p:cNvPr>
          <p:cNvSpPr txBox="1">
            <a:spLocks/>
          </p:cNvSpPr>
          <p:nvPr/>
        </p:nvSpPr>
        <p:spPr>
          <a:xfrm>
            <a:off x="-2009776" y="341856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</p:spTree>
    <p:extLst>
      <p:ext uri="{BB962C8B-B14F-4D97-AF65-F5344CB8AC3E}">
        <p14:creationId xmlns:p14="http://schemas.microsoft.com/office/powerpoint/2010/main" val="145121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4" name="Titre 5">
            <a:extLst>
              <a:ext uri="{FF2B5EF4-FFF2-40B4-BE49-F238E27FC236}">
                <a16:creationId xmlns:a16="http://schemas.microsoft.com/office/drawing/2014/main" id="{1ED07DEF-E297-292F-F93E-204820B6FCE7}"/>
              </a:ext>
            </a:extLst>
          </p:cNvPr>
          <p:cNvSpPr txBox="1">
            <a:spLocks/>
          </p:cNvSpPr>
          <p:nvPr/>
        </p:nvSpPr>
        <p:spPr>
          <a:xfrm>
            <a:off x="767608" y="221612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F22BA16-F91A-BFD7-2C99-696B3C8B9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53" y="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28031273-1A1D-9C4E-91FB-ED5A36706BCE}"/>
              </a:ext>
            </a:extLst>
          </p:cNvPr>
          <p:cNvSpPr txBox="1">
            <a:spLocks/>
          </p:cNvSpPr>
          <p:nvPr/>
        </p:nvSpPr>
        <p:spPr>
          <a:xfrm>
            <a:off x="395562" y="-1547755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D2E698E-E595-6ECA-B337-BA0C557A59E8}"/>
              </a:ext>
            </a:extLst>
          </p:cNvPr>
          <p:cNvSpPr txBox="1">
            <a:spLocks/>
          </p:cNvSpPr>
          <p:nvPr/>
        </p:nvSpPr>
        <p:spPr>
          <a:xfrm>
            <a:off x="-3493412" y="226292"/>
            <a:ext cx="3886200" cy="1379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161428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3" name="Titre 5">
            <a:extLst>
              <a:ext uri="{FF2B5EF4-FFF2-40B4-BE49-F238E27FC236}">
                <a16:creationId xmlns:a16="http://schemas.microsoft.com/office/drawing/2014/main" id="{626E21C0-7383-4CB3-2A7A-0871896059D1}"/>
              </a:ext>
            </a:extLst>
          </p:cNvPr>
          <p:cNvSpPr txBox="1">
            <a:spLocks/>
          </p:cNvSpPr>
          <p:nvPr/>
        </p:nvSpPr>
        <p:spPr>
          <a:xfrm>
            <a:off x="119337" y="182728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F3BB03-30B0-E832-CBFB-C4965811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14944"/>
            <a:ext cx="8522947" cy="68281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E7C528-CF84-6BCD-494E-B9C4E40A3D72}"/>
              </a:ext>
            </a:extLst>
          </p:cNvPr>
          <p:cNvSpPr/>
          <p:nvPr/>
        </p:nvSpPr>
        <p:spPr>
          <a:xfrm>
            <a:off x="4005537" y="6126480"/>
            <a:ext cx="6205263" cy="548792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692F7E8B-D7FD-D133-AECC-53B616CCAB2E}"/>
              </a:ext>
            </a:extLst>
          </p:cNvPr>
          <p:cNvSpPr txBox="1">
            <a:spLocks/>
          </p:cNvSpPr>
          <p:nvPr/>
        </p:nvSpPr>
        <p:spPr>
          <a:xfrm>
            <a:off x="461932" y="-2740917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A26F4F0-C175-EC49-CFE9-283732E3A8C9}"/>
              </a:ext>
            </a:extLst>
          </p:cNvPr>
          <p:cNvSpPr txBox="1">
            <a:spLocks/>
          </p:cNvSpPr>
          <p:nvPr/>
        </p:nvSpPr>
        <p:spPr>
          <a:xfrm>
            <a:off x="-2636301" y="14944"/>
            <a:ext cx="2526625" cy="2137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Ansible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Docker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Nginx</a:t>
            </a:r>
          </a:p>
        </p:txBody>
      </p:sp>
    </p:spTree>
    <p:extLst>
      <p:ext uri="{BB962C8B-B14F-4D97-AF65-F5344CB8AC3E}">
        <p14:creationId xmlns:p14="http://schemas.microsoft.com/office/powerpoint/2010/main" val="286770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itre 5">
            <a:extLst>
              <a:ext uri="{FF2B5EF4-FFF2-40B4-BE49-F238E27FC236}">
                <a16:creationId xmlns:a16="http://schemas.microsoft.com/office/drawing/2014/main" id="{34B6D7F0-5010-7742-710C-B157B87905A1}"/>
              </a:ext>
            </a:extLst>
          </p:cNvPr>
          <p:cNvSpPr txBox="1">
            <a:spLocks/>
          </p:cNvSpPr>
          <p:nvPr/>
        </p:nvSpPr>
        <p:spPr>
          <a:xfrm>
            <a:off x="674657" y="282630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E25CB55-AAAE-4CA8-36C3-F3018C7FD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53" y="14944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D84F185D-E1B8-EB69-7A63-18ED7ADB4B31}"/>
              </a:ext>
            </a:extLst>
          </p:cNvPr>
          <p:cNvSpPr txBox="1">
            <a:spLocks/>
          </p:cNvSpPr>
          <p:nvPr/>
        </p:nvSpPr>
        <p:spPr>
          <a:xfrm>
            <a:off x="228755" y="-1106532"/>
            <a:ext cx="3886200" cy="14555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Utilisateurs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26815DA-2BC3-C9F2-BD09-64A457EBD34B}"/>
              </a:ext>
            </a:extLst>
          </p:cNvPr>
          <p:cNvSpPr txBox="1">
            <a:spLocks/>
          </p:cNvSpPr>
          <p:nvPr/>
        </p:nvSpPr>
        <p:spPr>
          <a:xfrm>
            <a:off x="-3788491" y="119228"/>
            <a:ext cx="3886200" cy="14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Prometheus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Grafana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3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8" name="Titre 5">
            <a:extLst>
              <a:ext uri="{FF2B5EF4-FFF2-40B4-BE49-F238E27FC236}">
                <a16:creationId xmlns:a16="http://schemas.microsoft.com/office/drawing/2014/main" id="{D8A5C4D1-9FB4-9905-1D25-6DCDE731AC48}"/>
              </a:ext>
            </a:extLst>
          </p:cNvPr>
          <p:cNvSpPr txBox="1">
            <a:spLocks/>
          </p:cNvSpPr>
          <p:nvPr/>
        </p:nvSpPr>
        <p:spPr>
          <a:xfrm>
            <a:off x="119337" y="332656"/>
            <a:ext cx="3886200" cy="14555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Utilisateurs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A5F9B00-281F-F080-261F-90DED6B8A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4864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91C5D6B8-C91F-BDC2-418E-BCBFD657B8EE}"/>
              </a:ext>
            </a:extLst>
          </p:cNvPr>
          <p:cNvSpPr txBox="1">
            <a:spLocks/>
          </p:cNvSpPr>
          <p:nvPr/>
        </p:nvSpPr>
        <p:spPr>
          <a:xfrm>
            <a:off x="-3056731" y="48640"/>
            <a:ext cx="3886200" cy="2060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Active</a:t>
            </a: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Directory</a:t>
            </a:r>
          </a:p>
          <a:p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88172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23122" y="1419225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963317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Outils et leur utilité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ACF005E-8BE6-5302-986D-D563F978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6352" y="4119238"/>
            <a:ext cx="1171575" cy="9525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B6D5C2E-342A-C1BE-B18E-043E4EC8254A}"/>
              </a:ext>
            </a:extLst>
          </p:cNvPr>
          <p:cNvGrpSpPr/>
          <p:nvPr/>
        </p:nvGrpSpPr>
        <p:grpSpPr>
          <a:xfrm>
            <a:off x="-3312448" y="1984051"/>
            <a:ext cx="2944147" cy="2889898"/>
            <a:chOff x="-3160047" y="1932981"/>
            <a:chExt cx="1763530" cy="173103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8ADC6ED-D341-5EE3-02F9-8E593E73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9562" y="1932981"/>
              <a:ext cx="1005283" cy="1003813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8BE75EA-C57A-A29C-92A9-F82B00A36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60047" y="2684277"/>
              <a:ext cx="1763530" cy="979739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55723FA-6297-5492-8595-DA02C24404BF}"/>
              </a:ext>
            </a:extLst>
          </p:cNvPr>
          <p:cNvGrpSpPr/>
          <p:nvPr/>
        </p:nvGrpSpPr>
        <p:grpSpPr>
          <a:xfrm>
            <a:off x="2340434" y="7653522"/>
            <a:ext cx="8799972" cy="494732"/>
            <a:chOff x="2045828" y="3080353"/>
            <a:chExt cx="8799972" cy="494732"/>
          </a:xfrm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8E7D556B-52B0-8435-A5B9-E5E0E8CA0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7F1795F-4139-10B7-D3D3-CE9148665F50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D794FB0-D2C8-6797-A1D1-02961ADBAC2C}"/>
              </a:ext>
            </a:extLst>
          </p:cNvPr>
          <p:cNvGrpSpPr/>
          <p:nvPr/>
        </p:nvGrpSpPr>
        <p:grpSpPr>
          <a:xfrm>
            <a:off x="2340434" y="8384194"/>
            <a:ext cx="9588832" cy="494732"/>
            <a:chOff x="2045828" y="3811025"/>
            <a:chExt cx="958883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5CEA44B-753B-A5EA-EC07-61970919E27E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1C54249-F855-4C5F-A777-28A12246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DDD5042-4CF5-74C3-4602-34A90059954E}"/>
              </a:ext>
            </a:extLst>
          </p:cNvPr>
          <p:cNvGrpSpPr/>
          <p:nvPr/>
        </p:nvGrpSpPr>
        <p:grpSpPr>
          <a:xfrm>
            <a:off x="2340434" y="9109758"/>
            <a:ext cx="8190372" cy="494732"/>
            <a:chOff x="2045828" y="4536589"/>
            <a:chExt cx="8190372" cy="49473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D8AAC37-0A5E-8204-D98B-B6C9AFE17D04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50D8C649-F197-E44C-45E3-5D1A540A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314CBB0-1751-130F-C62B-091A987DAFF5}"/>
              </a:ext>
            </a:extLst>
          </p:cNvPr>
          <p:cNvGrpSpPr/>
          <p:nvPr/>
        </p:nvGrpSpPr>
        <p:grpSpPr>
          <a:xfrm>
            <a:off x="2340434" y="9835322"/>
            <a:ext cx="8330072" cy="494732"/>
            <a:chOff x="2045828" y="5262153"/>
            <a:chExt cx="8330072" cy="4947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155DF0A-E607-8F0E-3F6A-29D29C90D5B4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DA9BC156-A5D0-5E88-0A2C-1A150F70E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40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D575A3E-4AF0-ED41-0378-85C7D75E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E65915-0E90-52CE-9EAE-9C319E5A6BC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74926" y="-1053745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D664475-C8C5-3F56-1F67-E9D7E7AD63D1}"/>
              </a:ext>
            </a:extLst>
          </p:cNvPr>
          <p:cNvGrpSpPr/>
          <p:nvPr/>
        </p:nvGrpSpPr>
        <p:grpSpPr>
          <a:xfrm>
            <a:off x="5051607" y="979177"/>
            <a:ext cx="1763530" cy="1731035"/>
            <a:chOff x="1805653" y="1311170"/>
            <a:chExt cx="1763530" cy="1731035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5D7845F-BD27-9E6F-D004-95FF7C9E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38" y="1311170"/>
              <a:ext cx="1005283" cy="1003813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7E10060-E0D6-D020-BA5B-763FD2DA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53" y="2062466"/>
              <a:ext cx="1763530" cy="979739"/>
            </a:xfrm>
            <a:prstGeom prst="rect">
              <a:avLst/>
            </a:prstGeom>
          </p:spPr>
        </p:pic>
      </p:grpSp>
      <p:pic>
        <p:nvPicPr>
          <p:cNvPr id="1026" name="Picture 2" descr="Vagrant – Welcome to /dev/null">
            <a:extLst>
              <a:ext uri="{FF2B5EF4-FFF2-40B4-BE49-F238E27FC236}">
                <a16:creationId xmlns:a16="http://schemas.microsoft.com/office/drawing/2014/main" id="{C2846B26-FAA4-B4C3-D958-F60AF006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8807" y="-483146"/>
            <a:ext cx="3522774" cy="3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0C8F10C5-C070-32D9-28A3-ED17BF0D2986}"/>
              </a:ext>
            </a:extLst>
          </p:cNvPr>
          <p:cNvGrpSpPr/>
          <p:nvPr/>
        </p:nvGrpSpPr>
        <p:grpSpPr>
          <a:xfrm>
            <a:off x="2045828" y="3080353"/>
            <a:ext cx="8799972" cy="494732"/>
            <a:chOff x="2045828" y="3080353"/>
            <a:chExt cx="8799972" cy="494732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5C284FBE-5512-18B9-76AA-6B47EB52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8A13A41-244A-738F-F6EA-3CB9C0353951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F3D0697-5225-7296-D620-0475B4501B70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C6CA989-BD01-8033-E29E-CD1AA0FD572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BBED0470-A7D6-4A9A-EF7C-8B1C0DB3C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525B2FB-289B-81AF-C947-7011C6C2D085}"/>
              </a:ext>
            </a:extLst>
          </p:cNvPr>
          <p:cNvGrpSpPr/>
          <p:nvPr/>
        </p:nvGrpSpPr>
        <p:grpSpPr>
          <a:xfrm>
            <a:off x="2045828" y="4536589"/>
            <a:ext cx="8190372" cy="494732"/>
            <a:chOff x="2045828" y="4536589"/>
            <a:chExt cx="8190372" cy="4947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6C2EE6D-1AC3-FBF7-A614-EDC283AD2C78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E04187D2-B0FF-182C-875B-0C298130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D5B6A9-CB19-0EB7-AAC1-6B0861CA6552}"/>
              </a:ext>
            </a:extLst>
          </p:cNvPr>
          <p:cNvGrpSpPr/>
          <p:nvPr/>
        </p:nvGrpSpPr>
        <p:grpSpPr>
          <a:xfrm>
            <a:off x="2045828" y="5262153"/>
            <a:ext cx="8330072" cy="494732"/>
            <a:chOff x="2045828" y="5262153"/>
            <a:chExt cx="833007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76723A3-9948-BD81-A0F5-DBC5D15124C4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37F28A32-7D46-7D36-B688-28802629D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1EB3987-8B39-F839-FFE5-58FB1AE71679}"/>
              </a:ext>
            </a:extLst>
          </p:cNvPr>
          <p:cNvGrpSpPr/>
          <p:nvPr/>
        </p:nvGrpSpPr>
        <p:grpSpPr>
          <a:xfrm>
            <a:off x="-7605612" y="3115331"/>
            <a:ext cx="6983872" cy="494732"/>
            <a:chOff x="2045828" y="3080353"/>
            <a:chExt cx="6983872" cy="494732"/>
          </a:xfrm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11D22542-F2D2-73E6-4760-5D62039F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04503A5-F280-4BE3-6019-B0997902D7F9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BAB24F9-EF81-BBF6-9398-89DBD1AF23CB}"/>
              </a:ext>
            </a:extLst>
          </p:cNvPr>
          <p:cNvGrpSpPr/>
          <p:nvPr/>
        </p:nvGrpSpPr>
        <p:grpSpPr>
          <a:xfrm>
            <a:off x="-7605612" y="3846003"/>
            <a:ext cx="9588832" cy="494732"/>
            <a:chOff x="2045828" y="3811025"/>
            <a:chExt cx="9588832" cy="49473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344E2EF-61B0-4F7C-EE58-CF29FB2AB57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EA11AD47-2D58-9358-36DA-4E7A5810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77B2196-4606-B15A-9481-777748E1A66D}"/>
              </a:ext>
            </a:extLst>
          </p:cNvPr>
          <p:cNvGrpSpPr/>
          <p:nvPr/>
        </p:nvGrpSpPr>
        <p:grpSpPr>
          <a:xfrm>
            <a:off x="-7605612" y="4571567"/>
            <a:ext cx="6983872" cy="494732"/>
            <a:chOff x="2045828" y="4536589"/>
            <a:chExt cx="6983872" cy="4947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2EAF0E-7CD4-F3CA-7F8F-CC78B4A55C3A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D15F91ED-D9CA-FFB1-6F04-77F050E3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9371CB8-D40C-5CF2-7A55-F6591CA301AF}"/>
              </a:ext>
            </a:extLst>
          </p:cNvPr>
          <p:cNvGrpSpPr/>
          <p:nvPr/>
        </p:nvGrpSpPr>
        <p:grpSpPr>
          <a:xfrm>
            <a:off x="-7605612" y="5297131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F250EC2-C1C8-23AA-7B68-68BE17F197CD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972AD5BA-D0C1-B941-581A-C792BEB6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3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B717554-4450-F39A-4E2E-1FCF3893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D93509-78A0-C6FF-2DFE-8CD5C591F35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62842" y="-1111741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68ECEA-BDB0-4ACC-4142-BC9B8C2EE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9396" y="21820"/>
            <a:ext cx="3794590" cy="3187456"/>
          </a:xfrm>
          <a:prstGeom prst="rect">
            <a:avLst/>
          </a:prstGeom>
        </p:spPr>
      </p:pic>
      <p:pic>
        <p:nvPicPr>
          <p:cNvPr id="1026" name="Picture 2" descr="Vagrant – Welcome to /dev/null">
            <a:extLst>
              <a:ext uri="{FF2B5EF4-FFF2-40B4-BE49-F238E27FC236}">
                <a16:creationId xmlns:a16="http://schemas.microsoft.com/office/drawing/2014/main" id="{C2846B26-FAA4-B4C3-D958-F60AF006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96" y="830282"/>
            <a:ext cx="1673325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1F4FCF75-A38F-B898-B0C6-32D91A771579}"/>
              </a:ext>
            </a:extLst>
          </p:cNvPr>
          <p:cNvGrpSpPr/>
          <p:nvPr/>
        </p:nvGrpSpPr>
        <p:grpSpPr>
          <a:xfrm>
            <a:off x="13385585" y="864252"/>
            <a:ext cx="1763530" cy="1731035"/>
            <a:chOff x="1805653" y="1311170"/>
            <a:chExt cx="1763530" cy="173103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4CAD51B-2F8A-4276-2EC1-707EC307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138" y="1311170"/>
              <a:ext cx="1005283" cy="100381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4B5B7AB-C5C1-6358-BE62-A7D240A3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53" y="2062466"/>
              <a:ext cx="1763530" cy="979739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DC5EA38-9A5C-9E64-7405-40EA571EA9ED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FE56673E-FCB8-0035-B886-E2C91FED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20192C9-AD43-5D2E-9F86-4A8563C92B9D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7241570-4EB7-65EC-755A-021238AFDF2B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8C7BE32-A3FD-1DC2-62A8-BE200F36A06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8962577D-8D20-F8FD-3C95-70C993F9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AB20EF3-F3B9-40E4-B004-ACAA1DF91C2D}"/>
              </a:ext>
            </a:extLst>
          </p:cNvPr>
          <p:cNvGrpSpPr/>
          <p:nvPr/>
        </p:nvGrpSpPr>
        <p:grpSpPr>
          <a:xfrm>
            <a:off x="2045828" y="4536589"/>
            <a:ext cx="6983872" cy="494732"/>
            <a:chOff x="2045828" y="4536589"/>
            <a:chExt cx="6983872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6A5097B-F0A2-2AD2-9817-92154086B7F9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28FDBE6B-EC49-5524-FB20-6FEF9AEE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013F42C-9531-B5F3-29F8-E7E6E3B65202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EDA7F49-4130-1A87-C56A-A994DF276416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E602DCB-4E46-9731-922E-4B91DC75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773FDCD-0416-AB15-E3BD-AF5DDE12D007}"/>
              </a:ext>
            </a:extLst>
          </p:cNvPr>
          <p:cNvGrpSpPr/>
          <p:nvPr/>
        </p:nvGrpSpPr>
        <p:grpSpPr>
          <a:xfrm>
            <a:off x="13609125" y="2714544"/>
            <a:ext cx="8799972" cy="494732"/>
            <a:chOff x="2045828" y="3080353"/>
            <a:chExt cx="8799972" cy="494732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3E10EFB8-F87A-FE7A-5A99-5D2415A3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F80424D-4061-CEFF-CE41-983C0E07A93B}"/>
                </a:ext>
              </a:extLst>
            </p:cNvPr>
            <p:cNvSpPr txBox="1"/>
            <p:nvPr/>
          </p:nvSpPr>
          <p:spPr>
            <a:xfrm>
              <a:off x="2870200" y="3107459"/>
              <a:ext cx="797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Virtualisation serveurs, stockages &amp; postes de travail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C8E15B4-0458-020B-129A-501B9CF988B7}"/>
              </a:ext>
            </a:extLst>
          </p:cNvPr>
          <p:cNvGrpSpPr/>
          <p:nvPr/>
        </p:nvGrpSpPr>
        <p:grpSpPr>
          <a:xfrm>
            <a:off x="13609125" y="3445216"/>
            <a:ext cx="9588832" cy="494732"/>
            <a:chOff x="2045828" y="3811025"/>
            <a:chExt cx="9588832" cy="494732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C69BF27-DA9D-34D9-B062-E2D8BB96EE92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</p:txBody>
        </p:sp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21714F80-D223-20C7-E52F-AF13D0770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9BC58B2-8506-4A49-0956-F245CAD61A38}"/>
              </a:ext>
            </a:extLst>
          </p:cNvPr>
          <p:cNvGrpSpPr/>
          <p:nvPr/>
        </p:nvGrpSpPr>
        <p:grpSpPr>
          <a:xfrm>
            <a:off x="13609125" y="4170780"/>
            <a:ext cx="8190372" cy="494732"/>
            <a:chOff x="2045828" y="4536589"/>
            <a:chExt cx="8190372" cy="494732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ED2C5E2-F861-8323-E3C7-07873682DDA9}"/>
                </a:ext>
              </a:extLst>
            </p:cNvPr>
            <p:cNvSpPr txBox="1"/>
            <p:nvPr/>
          </p:nvSpPr>
          <p:spPr>
            <a:xfrm>
              <a:off x="2870200" y="4547657"/>
              <a:ext cx="736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vSphere/vCenter &gt; gestion des environnements</a:t>
              </a:r>
            </a:p>
          </p:txBody>
        </p:sp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BA791577-22FF-D6C1-02B2-87AB93FE7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2347412-AB21-12E9-F080-28F786A26AC3}"/>
              </a:ext>
            </a:extLst>
          </p:cNvPr>
          <p:cNvGrpSpPr/>
          <p:nvPr/>
        </p:nvGrpSpPr>
        <p:grpSpPr>
          <a:xfrm>
            <a:off x="13609125" y="4896344"/>
            <a:ext cx="8330072" cy="494732"/>
            <a:chOff x="2045828" y="5262153"/>
            <a:chExt cx="8330072" cy="494732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7DAE72C-279D-8CFB-D64F-871AAA9FAAC6}"/>
                </a:ext>
              </a:extLst>
            </p:cNvPr>
            <p:cNvSpPr txBox="1"/>
            <p:nvPr/>
          </p:nvSpPr>
          <p:spPr>
            <a:xfrm>
              <a:off x="2870200" y="5275880"/>
              <a:ext cx="750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Flexibilité &amp; disponibilité des applications/services</a:t>
              </a: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772F5950-00B8-0246-D045-EAF41EFE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E544A9E-E758-859A-6D0B-43294628238C}"/>
              </a:ext>
            </a:extLst>
          </p:cNvPr>
          <p:cNvGrpSpPr/>
          <p:nvPr/>
        </p:nvGrpSpPr>
        <p:grpSpPr>
          <a:xfrm>
            <a:off x="-9897280" y="3575085"/>
            <a:ext cx="6983872" cy="494732"/>
            <a:chOff x="2045828" y="3080353"/>
            <a:chExt cx="6983872" cy="494732"/>
          </a:xfrm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AAC906CA-EE40-A411-012C-D3E7ED7E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5DA7B4C-BE02-D728-ADB6-45F3376B4031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C9E3C70-8D50-E6E2-CDC6-0C98B8A2EDF3}"/>
              </a:ext>
            </a:extLst>
          </p:cNvPr>
          <p:cNvGrpSpPr/>
          <p:nvPr/>
        </p:nvGrpSpPr>
        <p:grpSpPr>
          <a:xfrm>
            <a:off x="-9897280" y="4305757"/>
            <a:ext cx="9588832" cy="494732"/>
            <a:chOff x="2045828" y="3811025"/>
            <a:chExt cx="9588832" cy="49473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D1BE897-8DF5-F438-9791-C7C7F8B88E34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ABF5EF85-57B1-A70E-CA0B-50A521D8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B602A28A-4BC8-5DB2-74D5-966CC4D7B634}"/>
              </a:ext>
            </a:extLst>
          </p:cNvPr>
          <p:cNvGrpSpPr/>
          <p:nvPr/>
        </p:nvGrpSpPr>
        <p:grpSpPr>
          <a:xfrm>
            <a:off x="-9897280" y="5031321"/>
            <a:ext cx="6983872" cy="494732"/>
            <a:chOff x="2045828" y="4536589"/>
            <a:chExt cx="6983872" cy="494732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3E9CDB44-F299-72E7-2DBA-89EF626DC75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45" name="Graphique 44">
              <a:extLst>
                <a:ext uri="{FF2B5EF4-FFF2-40B4-BE49-F238E27FC236}">
                  <a16:creationId xmlns:a16="http://schemas.microsoft.com/office/drawing/2014/main" id="{F237BE18-4FDA-5402-4B18-10CCEDD5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2A405BE8-9608-95CB-9224-6D10D1532F30}"/>
              </a:ext>
            </a:extLst>
          </p:cNvPr>
          <p:cNvGrpSpPr/>
          <p:nvPr/>
        </p:nvGrpSpPr>
        <p:grpSpPr>
          <a:xfrm>
            <a:off x="-9897280" y="5756885"/>
            <a:ext cx="6983872" cy="494732"/>
            <a:chOff x="2045828" y="5262153"/>
            <a:chExt cx="6983872" cy="494732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AD458E6-2E0F-5A31-52C4-2E5650C38228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8" name="Graphique 47">
              <a:extLst>
                <a:ext uri="{FF2B5EF4-FFF2-40B4-BE49-F238E27FC236}">
                  <a16:creationId xmlns:a16="http://schemas.microsoft.com/office/drawing/2014/main" id="{6986EB5E-EE08-F1E5-4171-15F865A7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89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714F5F0-FC7B-CB50-73C3-6DD203B64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A41D4E-006C-E7C0-34DD-628609FFABB8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47322" y="-1039933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987DAE3-C3D3-6426-3640-7FABABC92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1361" y="516233"/>
            <a:ext cx="1952065" cy="24025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E57024-322D-F973-A042-F178BEE3C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60" y="981923"/>
            <a:ext cx="1595083" cy="1339870"/>
          </a:xfrm>
          <a:prstGeom prst="rect">
            <a:avLst/>
          </a:prstGeom>
        </p:spPr>
      </p:pic>
      <p:pic>
        <p:nvPicPr>
          <p:cNvPr id="8" name="Picture 2" descr="Vagrant – Welcome to /dev/null">
            <a:extLst>
              <a:ext uri="{FF2B5EF4-FFF2-40B4-BE49-F238E27FC236}">
                <a16:creationId xmlns:a16="http://schemas.microsoft.com/office/drawing/2014/main" id="{DFC0EA29-3C5B-7937-86B7-0C90C3A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106" y="880842"/>
            <a:ext cx="1673325" cy="16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F43CD1E6-C83A-CAC9-B5D7-B301B4952E70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DD15A8B6-81FF-AC25-8A49-EF734B4E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1AEEFC3-AFEC-39F7-4233-A091B6F05B2A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FDFD1C-AF2D-43CC-8451-3615E06D909F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0F2680D-C5D1-CDFE-0381-2C48052B95F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62795C75-C333-053A-E9F8-A7AA28A3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275C7A1-6DE2-9625-8F0A-B89615B35740}"/>
              </a:ext>
            </a:extLst>
          </p:cNvPr>
          <p:cNvGrpSpPr/>
          <p:nvPr/>
        </p:nvGrpSpPr>
        <p:grpSpPr>
          <a:xfrm>
            <a:off x="2045828" y="4536589"/>
            <a:ext cx="6983872" cy="494732"/>
            <a:chOff x="2045828" y="4536589"/>
            <a:chExt cx="698387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D35B6FC-EFB5-3F34-DC93-7352FB1FCE2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6C08D0C-548D-B54B-98E8-98BC888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C9B0284-BD4A-B90E-98F5-2D15BE177897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9576F05-1071-CA76-18BB-38EA65DCF55F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5B548276-7174-D05F-43BB-10E182694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0286D5E-7D0A-2955-0E06-6615C70BD223}"/>
              </a:ext>
            </a:extLst>
          </p:cNvPr>
          <p:cNvGrpSpPr/>
          <p:nvPr/>
        </p:nvGrpSpPr>
        <p:grpSpPr>
          <a:xfrm>
            <a:off x="-7883610" y="3289171"/>
            <a:ext cx="6983872" cy="494732"/>
            <a:chOff x="2045828" y="3080353"/>
            <a:chExt cx="6983872" cy="494732"/>
          </a:xfrm>
        </p:grpSpPr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9D52C158-F4F3-784F-51B1-3A9BB117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590CE15-29B9-E722-4C33-AE3D6D96856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106FA4-259F-D380-9D05-BFAE2BC85162}"/>
              </a:ext>
            </a:extLst>
          </p:cNvPr>
          <p:cNvGrpSpPr/>
          <p:nvPr/>
        </p:nvGrpSpPr>
        <p:grpSpPr>
          <a:xfrm>
            <a:off x="-7883610" y="4019843"/>
            <a:ext cx="9588832" cy="494732"/>
            <a:chOff x="2045828" y="3811025"/>
            <a:chExt cx="9588832" cy="494732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8C72F63-651C-9712-14B6-C7E2B9E252E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5A13ECD0-0B8F-E892-48B9-7C083E0DA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7026B3F-8139-D00F-B56E-FEE4B168707B}"/>
              </a:ext>
            </a:extLst>
          </p:cNvPr>
          <p:cNvGrpSpPr/>
          <p:nvPr/>
        </p:nvGrpSpPr>
        <p:grpSpPr>
          <a:xfrm>
            <a:off x="-7883610" y="4745407"/>
            <a:ext cx="7479172" cy="494732"/>
            <a:chOff x="2045828" y="4536589"/>
            <a:chExt cx="7479172" cy="494732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0A5467F-7379-763D-4C2D-DE3E038AB864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A209EA36-B588-740C-4C91-C748A457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5079103-B280-FB76-C49D-47841CB5BC26}"/>
              </a:ext>
            </a:extLst>
          </p:cNvPr>
          <p:cNvGrpSpPr/>
          <p:nvPr/>
        </p:nvGrpSpPr>
        <p:grpSpPr>
          <a:xfrm>
            <a:off x="-7883610" y="5470971"/>
            <a:ext cx="6983872" cy="494732"/>
            <a:chOff x="2045828" y="5262153"/>
            <a:chExt cx="6983872" cy="494732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77CDC31-100F-700E-3F71-829E90BC5A58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845709E3-1C2F-84EB-2D02-A66179456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8D84CDD4-B077-C6A7-CD1B-62ABA082F8BC}"/>
              </a:ext>
            </a:extLst>
          </p:cNvPr>
          <p:cNvGrpSpPr/>
          <p:nvPr/>
        </p:nvGrpSpPr>
        <p:grpSpPr>
          <a:xfrm>
            <a:off x="13207846" y="3116266"/>
            <a:ext cx="6983872" cy="494732"/>
            <a:chOff x="2045828" y="3080353"/>
            <a:chExt cx="6983872" cy="494732"/>
          </a:xfrm>
        </p:grpSpPr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4406D029-5A2F-74E8-42BD-287C01F4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5096A4D-307C-B996-785F-542CE7F133A0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Création rapide de machines virtuelles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EC8C6CB2-F04A-AF58-EEEE-994CFC68A004}"/>
              </a:ext>
            </a:extLst>
          </p:cNvPr>
          <p:cNvGrpSpPr/>
          <p:nvPr/>
        </p:nvGrpSpPr>
        <p:grpSpPr>
          <a:xfrm>
            <a:off x="13207846" y="3846938"/>
            <a:ext cx="9588832" cy="494732"/>
            <a:chOff x="2045828" y="3811025"/>
            <a:chExt cx="958883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FBA0894-87B5-518D-C3AC-A7710A5E5CFB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Compatibilité (VirtualBox, VMware, Hyper-V)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60F8C1C5-4DB1-2DD5-652B-C7DACF2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EADD05F-0584-99A6-6DE3-19804EA13244}"/>
              </a:ext>
            </a:extLst>
          </p:cNvPr>
          <p:cNvGrpSpPr/>
          <p:nvPr/>
        </p:nvGrpSpPr>
        <p:grpSpPr>
          <a:xfrm>
            <a:off x="13207846" y="4572502"/>
            <a:ext cx="6983872" cy="494732"/>
            <a:chOff x="2045828" y="4536589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8B02F5D5-CE04-B771-2BFE-ACB8F3974565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Automatiser la création d’un environnement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3AB852AD-3E2F-5121-46F5-4144A5023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C03E7758-CEF6-8203-4B50-A0CA319977EE}"/>
              </a:ext>
            </a:extLst>
          </p:cNvPr>
          <p:cNvGrpSpPr/>
          <p:nvPr/>
        </p:nvGrpSpPr>
        <p:grpSpPr>
          <a:xfrm>
            <a:off x="13207846" y="5298066"/>
            <a:ext cx="6983872" cy="494732"/>
            <a:chOff x="2045828" y="5262153"/>
            <a:chExt cx="6983872" cy="494732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AEFEEB5-E34F-4221-7535-0C94F5B2592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Facilité de migration</a:t>
              </a: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B9B6D7C-E8AC-6F22-CDD3-0ACA6D52E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00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75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360555" y="-1483251"/>
            <a:ext cx="40385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0BE81EB4-2098-C13B-121E-66D91833921C}"/>
              </a:ext>
            </a:extLst>
          </p:cNvPr>
          <p:cNvSpPr txBox="1">
            <a:spLocks/>
          </p:cNvSpPr>
          <p:nvPr/>
        </p:nvSpPr>
        <p:spPr>
          <a:xfrm>
            <a:off x="12696545" y="1943502"/>
            <a:ext cx="7591429" cy="17738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Présence de l’informatique dans plusieurs activités. 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 informatique est un secteur en perpétuelle évolution.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Renouvellement des entreprises </a:t>
            </a: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→ IA et automatisation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 : intégration, livraison, déploiement et rétroaction continues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-"/>
            </a:pPr>
            <a:endParaRPr lang="fr-FR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Espace réservé pour une image  9">
            <a:extLst>
              <a:ext uri="{FF2B5EF4-FFF2-40B4-BE49-F238E27FC236}">
                <a16:creationId xmlns:a16="http://schemas.microsoft.com/office/drawing/2014/main" id="{5B3014CC-056F-245F-2645-8A3C7C63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97" b="12397"/>
          <a:stretch>
            <a:fillRect/>
          </a:stretch>
        </p:blipFill>
        <p:spPr>
          <a:xfrm>
            <a:off x="360555" y="3717392"/>
            <a:ext cx="5133990" cy="27375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A53A9D9-328E-9E4D-F32B-C00E7E3F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94" y="3717392"/>
            <a:ext cx="5180952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0.00648 L -0.00625 0.243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1037 L -0.19583 0.0132 C -0.23658 0.03958 -0.29778 0.05394 -0.3621 0.05394 C -0.43502 0.05394 -0.49362 0.03958 -0.53437 0.0132 L -0.73007 -0.103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10" y="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2CA74-6361-7D21-2353-7A13725E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F8045-8825-5644-DC34-1C8E1A6BBF5C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10422" y="-99078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Outils et leur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7D01B-8AAF-4F21-0BA6-CCA4CCAD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2979" y="5756885"/>
            <a:ext cx="2708742" cy="22022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B1DB98-06B5-4E1E-AB51-AB4C803B6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79" y="1047570"/>
            <a:ext cx="1882321" cy="1581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EF1B2D-8EF0-993F-65E4-7BC3C3313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56" y="1047570"/>
            <a:ext cx="1284685" cy="1581151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92920489-1430-9E9A-BFE4-E04760D73A0E}"/>
              </a:ext>
            </a:extLst>
          </p:cNvPr>
          <p:cNvGrpSpPr/>
          <p:nvPr/>
        </p:nvGrpSpPr>
        <p:grpSpPr>
          <a:xfrm>
            <a:off x="2045828" y="3080353"/>
            <a:ext cx="6983872" cy="494732"/>
            <a:chOff x="2045828" y="3080353"/>
            <a:chExt cx="6983872" cy="494732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72AAC854-C444-A25F-32BE-C9970065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749FEA-F189-4C0E-AFBA-77E499E3D14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Orchestration et automatisation de tâches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8D2F22-4473-1FD4-234B-02A355B0D667}"/>
              </a:ext>
            </a:extLst>
          </p:cNvPr>
          <p:cNvGrpSpPr/>
          <p:nvPr/>
        </p:nvGrpSpPr>
        <p:grpSpPr>
          <a:xfrm>
            <a:off x="2045828" y="3811025"/>
            <a:ext cx="9588832" cy="494732"/>
            <a:chOff x="2045828" y="3811025"/>
            <a:chExt cx="9588832" cy="494732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4D0D913-C47C-1BAE-0F25-6F2784A11F00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Agentless</a:t>
              </a:r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082F3D6-C887-45A6-C180-D884D738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3733095-35A5-1382-431D-81C7E67A320C}"/>
              </a:ext>
            </a:extLst>
          </p:cNvPr>
          <p:cNvGrpSpPr/>
          <p:nvPr/>
        </p:nvGrpSpPr>
        <p:grpSpPr>
          <a:xfrm>
            <a:off x="2045828" y="4536589"/>
            <a:ext cx="7479172" cy="494732"/>
            <a:chOff x="2045828" y="4536589"/>
            <a:chExt cx="7479172" cy="49473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54F1C5D-2710-5BF4-8C13-879DDDED33AD}"/>
                </a:ext>
              </a:extLst>
            </p:cNvPr>
            <p:cNvSpPr txBox="1"/>
            <p:nvPr/>
          </p:nvSpPr>
          <p:spPr>
            <a:xfrm>
              <a:off x="2870200" y="4547657"/>
              <a:ext cx="665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Accélération du déploiement des applications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18ED04AC-C7BB-15CE-9212-9C306CEF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AD85D2C-09AE-8D4D-944E-F80F72F50CD1}"/>
              </a:ext>
            </a:extLst>
          </p:cNvPr>
          <p:cNvGrpSpPr/>
          <p:nvPr/>
        </p:nvGrpSpPr>
        <p:grpSpPr>
          <a:xfrm>
            <a:off x="2045828" y="5262153"/>
            <a:ext cx="6983872" cy="494732"/>
            <a:chOff x="2045828" y="5262153"/>
            <a:chExt cx="6983872" cy="4947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7B7A50E-C40A-1AA5-F947-70ED38C8ADB7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Multi plateformes</a:t>
              </a:r>
            </a:p>
          </p:txBody>
        </p:sp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BFE33414-FEC7-5839-7140-B4C23271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81796F9-907A-BE37-A3B5-A94B265D9CE9}"/>
              </a:ext>
            </a:extLst>
          </p:cNvPr>
          <p:cNvGrpSpPr/>
          <p:nvPr/>
        </p:nvGrpSpPr>
        <p:grpSpPr>
          <a:xfrm>
            <a:off x="12902437" y="3003877"/>
            <a:ext cx="6983872" cy="494732"/>
            <a:chOff x="2045828" y="3080353"/>
            <a:chExt cx="6983872" cy="494732"/>
          </a:xfrm>
        </p:grpSpPr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83471666-3FD7-FA42-299E-AE3B741F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3FC9C8D-BF7D-C518-CD07-43B85D50BB6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Plateforme de conteneurisation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7E449D6-98FA-6E7F-A0F7-2C4917B127E9}"/>
              </a:ext>
            </a:extLst>
          </p:cNvPr>
          <p:cNvGrpSpPr/>
          <p:nvPr/>
        </p:nvGrpSpPr>
        <p:grpSpPr>
          <a:xfrm>
            <a:off x="12902437" y="3734549"/>
            <a:ext cx="9588832" cy="494732"/>
            <a:chOff x="2045828" y="3811025"/>
            <a:chExt cx="9588832" cy="494732"/>
          </a:xfrm>
        </p:grpSpPr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2E8D66C-AD55-5572-4EBE-D65C48FC53AB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Créer, déployer et gérer des applications de manière portable</a:t>
              </a:r>
            </a:p>
          </p:txBody>
        </p:sp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F999295D-6049-4B2E-63D8-4FF1150D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3DAC876-BF23-BA89-7453-94E44D249C07}"/>
              </a:ext>
            </a:extLst>
          </p:cNvPr>
          <p:cNvGrpSpPr/>
          <p:nvPr/>
        </p:nvGrpSpPr>
        <p:grpSpPr>
          <a:xfrm>
            <a:off x="12902437" y="4460113"/>
            <a:ext cx="6983872" cy="494732"/>
            <a:chOff x="2045828" y="4536589"/>
            <a:chExt cx="698387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B959AC9-5954-8840-AE06-BD8A45DD7953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Environnements légers et isolés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DEF13504-EADF-D0C6-55D8-B8571024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59942F5-DA3D-7051-EB5D-286B76F42EF9}"/>
              </a:ext>
            </a:extLst>
          </p:cNvPr>
          <p:cNvGrpSpPr/>
          <p:nvPr/>
        </p:nvGrpSpPr>
        <p:grpSpPr>
          <a:xfrm>
            <a:off x="12902437" y="5185677"/>
            <a:ext cx="6983872" cy="494732"/>
            <a:chOff x="2045828" y="5262153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BAF5066-7C93-6C5D-E7D6-2BEFFA1EABD2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8A6110BA-91F0-56E5-101C-7F8CF1587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05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624763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Maquette de l’infrastructure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8A7BC9-D756-AC4F-A514-40A56D08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523" y="39710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178974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0846F257-5843-A10E-8396-15F993C98D6E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Wordpress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B436142-9628-4F7D-CABF-D684FB707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0" y="969216"/>
            <a:ext cx="11906520" cy="5907536"/>
          </a:xfrm>
          <a:prstGeom prst="rect">
            <a:avLst/>
          </a:prstGeom>
        </p:spPr>
      </p:pic>
      <p:pic>
        <p:nvPicPr>
          <p:cNvPr id="49" name="Picture 2" descr="Visuels &amp; logos | WordPress.org Français">
            <a:extLst>
              <a:ext uri="{FF2B5EF4-FFF2-40B4-BE49-F238E27FC236}">
                <a16:creationId xmlns:a16="http://schemas.microsoft.com/office/drawing/2014/main" id="{08B2264C-AC8C-6B17-8463-0140E87D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4624" y="1666624"/>
            <a:ext cx="3548833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8E77D4D6-BA4B-8548-F0E2-23B57C92C93D}"/>
              </a:ext>
            </a:extLst>
          </p:cNvPr>
          <p:cNvGrpSpPr/>
          <p:nvPr/>
        </p:nvGrpSpPr>
        <p:grpSpPr>
          <a:xfrm>
            <a:off x="660311" y="8023730"/>
            <a:ext cx="6983872" cy="494732"/>
            <a:chOff x="2045828" y="3080353"/>
            <a:chExt cx="6983872" cy="494732"/>
          </a:xfrm>
        </p:grpSpPr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755822E8-FC25-B0B0-4221-D1D8C9C3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493BF5C-3C4C-E9A0-2BC1-75F029E14628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4998D80-F82C-0449-0197-5606C64719B8}"/>
              </a:ext>
            </a:extLst>
          </p:cNvPr>
          <p:cNvGrpSpPr/>
          <p:nvPr/>
        </p:nvGrpSpPr>
        <p:grpSpPr>
          <a:xfrm>
            <a:off x="660311" y="8754402"/>
            <a:ext cx="9588832" cy="494732"/>
            <a:chOff x="2045828" y="3811025"/>
            <a:chExt cx="9588832" cy="494732"/>
          </a:xfrm>
        </p:grpSpPr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C097A079-9967-5B68-B832-CABD0523C32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57C19628-E97A-C013-9767-96C2A8F2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08F5ACE-0C9F-C020-4C87-C5D3C68907A3}"/>
              </a:ext>
            </a:extLst>
          </p:cNvPr>
          <p:cNvGrpSpPr/>
          <p:nvPr/>
        </p:nvGrpSpPr>
        <p:grpSpPr>
          <a:xfrm>
            <a:off x="660311" y="9479966"/>
            <a:ext cx="6983872" cy="494732"/>
            <a:chOff x="2045828" y="4536589"/>
            <a:chExt cx="6983872" cy="494732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D96B0A6-81B4-A1E5-E00B-CD4F4F4D66E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58" name="Graphique 57">
              <a:extLst>
                <a:ext uri="{FF2B5EF4-FFF2-40B4-BE49-F238E27FC236}">
                  <a16:creationId xmlns:a16="http://schemas.microsoft.com/office/drawing/2014/main" id="{051DFADE-55A3-C0DD-E41E-2658C4F2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79261FF6-C100-06AB-9E8F-FF6142463A4F}"/>
              </a:ext>
            </a:extLst>
          </p:cNvPr>
          <p:cNvGrpSpPr/>
          <p:nvPr/>
        </p:nvGrpSpPr>
        <p:grpSpPr>
          <a:xfrm>
            <a:off x="660311" y="10205530"/>
            <a:ext cx="6983872" cy="494732"/>
            <a:chOff x="2045828" y="5262153"/>
            <a:chExt cx="6983872" cy="494732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7CD7B54A-8319-E1D3-97A8-CC62F486565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61" name="Graphique 60">
              <a:extLst>
                <a:ext uri="{FF2B5EF4-FFF2-40B4-BE49-F238E27FC236}">
                  <a16:creationId xmlns:a16="http://schemas.microsoft.com/office/drawing/2014/main" id="{180223ED-91AD-18CB-2452-3F59CBC6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62" name="Image 61">
            <a:extLst>
              <a:ext uri="{FF2B5EF4-FFF2-40B4-BE49-F238E27FC236}">
                <a16:creationId xmlns:a16="http://schemas.microsoft.com/office/drawing/2014/main" id="{6C85F5D6-0E08-7DE5-852F-2FEC0D89D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466" y="1022139"/>
            <a:ext cx="8425679" cy="767110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9F2D690A-6266-4BEA-311D-255871FA2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979" y="3208702"/>
            <a:ext cx="5402142" cy="31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E131D7-9F24-6970-C74C-E6D6A3813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555336-E21B-D277-823A-DC5454EC0391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3070487" y="-984250"/>
            <a:ext cx="19288387" cy="9520931"/>
            <a:chOff x="1647745" y="1419226"/>
            <a:chExt cx="8558292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1647745" y="1852754"/>
              <a:ext cx="4759749" cy="2618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Service et son utilité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2050" name="Picture 2" descr="Visuels &amp; logos | WordPress.org Français">
            <a:extLst>
              <a:ext uri="{FF2B5EF4-FFF2-40B4-BE49-F238E27FC236}">
                <a16:creationId xmlns:a16="http://schemas.microsoft.com/office/drawing/2014/main" id="{E02CC94F-414E-9CBF-DAC7-2AF3F6FC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6" y="595591"/>
            <a:ext cx="3548833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B3BD086-AC24-5C1B-AF93-747E756D4A82}"/>
              </a:ext>
            </a:extLst>
          </p:cNvPr>
          <p:cNvGrpSpPr/>
          <p:nvPr/>
        </p:nvGrpSpPr>
        <p:grpSpPr>
          <a:xfrm>
            <a:off x="393700" y="3064141"/>
            <a:ext cx="6983872" cy="494732"/>
            <a:chOff x="2045828" y="3080353"/>
            <a:chExt cx="6983872" cy="494732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14E4EAB6-33EE-C007-45D9-4EED52CF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192442-80C6-BDE7-E3A9-32549E305DA2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95046F-A1D3-A233-B937-4B621CC184E9}"/>
              </a:ext>
            </a:extLst>
          </p:cNvPr>
          <p:cNvGrpSpPr/>
          <p:nvPr/>
        </p:nvGrpSpPr>
        <p:grpSpPr>
          <a:xfrm>
            <a:off x="393700" y="3794813"/>
            <a:ext cx="9588832" cy="494732"/>
            <a:chOff x="2045828" y="3811025"/>
            <a:chExt cx="9588832" cy="4947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719A60F-7F40-A8C3-CA92-009D5A47BA21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43102086-3CB5-ED90-0FB4-12511D24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433E0C3-44C8-0AB8-AD45-C4107672D737}"/>
              </a:ext>
            </a:extLst>
          </p:cNvPr>
          <p:cNvGrpSpPr/>
          <p:nvPr/>
        </p:nvGrpSpPr>
        <p:grpSpPr>
          <a:xfrm>
            <a:off x="393700" y="4520377"/>
            <a:ext cx="6983872" cy="494732"/>
            <a:chOff x="2045828" y="4536589"/>
            <a:chExt cx="698387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233771E-6812-652F-0CA6-CE508B18E89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78AEE7F0-2283-013C-08DF-2A5B4BF92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C7E89F6-EF95-19B0-B553-5C473EF83F3D}"/>
              </a:ext>
            </a:extLst>
          </p:cNvPr>
          <p:cNvGrpSpPr/>
          <p:nvPr/>
        </p:nvGrpSpPr>
        <p:grpSpPr>
          <a:xfrm>
            <a:off x="393700" y="5245941"/>
            <a:ext cx="6983872" cy="494732"/>
            <a:chOff x="2045828" y="5262153"/>
            <a:chExt cx="6983872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CB20705-0684-AA58-51FB-2703A0BF79A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72E3F772-8010-A13C-AB1E-C0F98147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53" name="Image 52">
            <a:extLst>
              <a:ext uri="{FF2B5EF4-FFF2-40B4-BE49-F238E27FC236}">
                <a16:creationId xmlns:a16="http://schemas.microsoft.com/office/drawing/2014/main" id="{53383BDC-B68E-5600-19E5-E931EE5B5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5648" y="392232"/>
            <a:ext cx="3616437" cy="179433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203C1F93-C970-F2AA-B6BE-87C1B33CE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805CB9B-A0D0-8428-5053-BF7F9E3BF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39" y="3004360"/>
            <a:ext cx="5402142" cy="31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323846C-5037-4749-4B9B-F052610C0BA0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Nginx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E00CA6A9-D511-2E18-456D-F7AF13E51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59859"/>
            <a:ext cx="11906520" cy="5907536"/>
          </a:xfrm>
          <a:prstGeom prst="rect">
            <a:avLst/>
          </a:prstGeom>
        </p:spPr>
      </p:pic>
      <p:pic>
        <p:nvPicPr>
          <p:cNvPr id="45" name="Picture 6" descr="Nginx">
            <a:extLst>
              <a:ext uri="{FF2B5EF4-FFF2-40B4-BE49-F238E27FC236}">
                <a16:creationId xmlns:a16="http://schemas.microsoft.com/office/drawing/2014/main" id="{65D4838B-70AD-B67D-B959-A543DBD00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4707" y="853095"/>
            <a:ext cx="1625359" cy="162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E1951A15-06C6-80BA-F734-BBF7FA1CDF3B}"/>
              </a:ext>
            </a:extLst>
          </p:cNvPr>
          <p:cNvGrpSpPr/>
          <p:nvPr/>
        </p:nvGrpSpPr>
        <p:grpSpPr>
          <a:xfrm>
            <a:off x="315020" y="7779888"/>
            <a:ext cx="6983872" cy="494732"/>
            <a:chOff x="2045828" y="3080353"/>
            <a:chExt cx="6983872" cy="494732"/>
          </a:xfrm>
        </p:grpSpPr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EA5C0E25-39C4-C428-A703-4E0814B1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2B8794F4-DEF7-079B-DAEB-6CDF20E9FFE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Serveur web léger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371B811-BC0F-5623-1C9B-7EF0120C4DD0}"/>
              </a:ext>
            </a:extLst>
          </p:cNvPr>
          <p:cNvGrpSpPr/>
          <p:nvPr/>
        </p:nvGrpSpPr>
        <p:grpSpPr>
          <a:xfrm>
            <a:off x="315020" y="8510560"/>
            <a:ext cx="4917380" cy="494732"/>
            <a:chOff x="2045828" y="3811025"/>
            <a:chExt cx="4917380" cy="49473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94936D92-B2F2-576C-4F49-8E8E932D1B45}"/>
                </a:ext>
              </a:extLst>
            </p:cNvPr>
            <p:cNvSpPr txBox="1"/>
            <p:nvPr/>
          </p:nvSpPr>
          <p:spPr>
            <a:xfrm>
              <a:off x="2870200" y="3827558"/>
              <a:ext cx="409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et évolutivité</a:t>
              </a:r>
            </a:p>
          </p:txBody>
        </p:sp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523EBCF6-86D7-B102-2433-0940BEF5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79049D20-C4A8-3534-84BF-BDA10B5EF098}"/>
              </a:ext>
            </a:extLst>
          </p:cNvPr>
          <p:cNvGrpSpPr/>
          <p:nvPr/>
        </p:nvGrpSpPr>
        <p:grpSpPr>
          <a:xfrm>
            <a:off x="315020" y="9236124"/>
            <a:ext cx="6983872" cy="494732"/>
            <a:chOff x="2045828" y="4536589"/>
            <a:chExt cx="6983872" cy="494732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D2CA4D9-A5F7-DE67-9F17-0CD53A44076B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Protocoles HTTP, HTTPS</a:t>
              </a:r>
            </a:p>
          </p:txBody>
        </p: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35C841C5-B740-A8C8-509A-A77D1E54E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C39ABE3-28FF-F2B4-23E4-B762BF6684E1}"/>
              </a:ext>
            </a:extLst>
          </p:cNvPr>
          <p:cNvGrpSpPr/>
          <p:nvPr/>
        </p:nvGrpSpPr>
        <p:grpSpPr>
          <a:xfrm>
            <a:off x="315020" y="9961688"/>
            <a:ext cx="8100344" cy="494732"/>
            <a:chOff x="2045828" y="5262153"/>
            <a:chExt cx="8100344" cy="494732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173BF10A-E120-9C13-F59B-E2957C08ACD1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 &gt; protection contre les attaques</a:t>
              </a:r>
            </a:p>
          </p:txBody>
        </p:sp>
        <p:pic>
          <p:nvPicPr>
            <p:cNvPr id="57" name="Graphique 56">
              <a:extLst>
                <a:ext uri="{FF2B5EF4-FFF2-40B4-BE49-F238E27FC236}">
                  <a16:creationId xmlns:a16="http://schemas.microsoft.com/office/drawing/2014/main" id="{5C2EF80B-3EF9-B981-9B8F-AA009133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369DC7C-D037-1D28-C263-79199FA36901}"/>
              </a:ext>
            </a:extLst>
          </p:cNvPr>
          <p:cNvGrpSpPr/>
          <p:nvPr/>
        </p:nvGrpSpPr>
        <p:grpSpPr>
          <a:xfrm>
            <a:off x="315020" y="10686902"/>
            <a:ext cx="8100344" cy="494732"/>
            <a:chOff x="2045828" y="5262153"/>
            <a:chExt cx="8100344" cy="494732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04D34B2-944F-450E-8B2E-A32C77F9E259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du Traffic</a:t>
              </a:r>
            </a:p>
          </p:txBody>
        </p:sp>
        <p:pic>
          <p:nvPicPr>
            <p:cNvPr id="60" name="Graphique 59">
              <a:extLst>
                <a:ext uri="{FF2B5EF4-FFF2-40B4-BE49-F238E27FC236}">
                  <a16:creationId xmlns:a16="http://schemas.microsoft.com/office/drawing/2014/main" id="{F8AEEDCD-D89B-82B3-1100-14818F5E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293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E397B1-06B4-A6CE-3846-99BBC795D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9F9CED-0453-4A4B-39D2-F9026E2075A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4385" y="-1069436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5" name="Picture 6" descr="Nginx">
            <a:extLst>
              <a:ext uri="{FF2B5EF4-FFF2-40B4-BE49-F238E27FC236}">
                <a16:creationId xmlns:a16="http://schemas.microsoft.com/office/drawing/2014/main" id="{B34E8511-1310-68D8-F94D-7B8B5158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13" y="732064"/>
            <a:ext cx="1625359" cy="162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o phpmyadmin - PNG All">
            <a:extLst>
              <a:ext uri="{FF2B5EF4-FFF2-40B4-BE49-F238E27FC236}">
                <a16:creationId xmlns:a16="http://schemas.microsoft.com/office/drawing/2014/main" id="{AA35BBD2-31EC-52A4-4573-55D1D2FB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58" y="-3894800"/>
            <a:ext cx="5623442" cy="29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F3BB370-2AF7-75B5-BBEB-8B9D4AE1FD78}"/>
              </a:ext>
            </a:extLst>
          </p:cNvPr>
          <p:cNvGrpSpPr/>
          <p:nvPr/>
        </p:nvGrpSpPr>
        <p:grpSpPr>
          <a:xfrm>
            <a:off x="353120" y="2724190"/>
            <a:ext cx="6983872" cy="494732"/>
            <a:chOff x="2045828" y="3080353"/>
            <a:chExt cx="6983872" cy="494732"/>
          </a:xfrm>
        </p:grpSpPr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CD42368-1ABA-8809-EBBC-839247F7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E3B756D-CFAA-BB7D-2544-9F6EFB4A730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Serveur web léger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474B10D-97E1-CE6E-08F2-F9F33116C8BC}"/>
              </a:ext>
            </a:extLst>
          </p:cNvPr>
          <p:cNvGrpSpPr/>
          <p:nvPr/>
        </p:nvGrpSpPr>
        <p:grpSpPr>
          <a:xfrm>
            <a:off x="353120" y="3454862"/>
            <a:ext cx="4917380" cy="494732"/>
            <a:chOff x="2045828" y="3811025"/>
            <a:chExt cx="4917380" cy="4947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97A0F3F-428B-877C-B429-F494D69A73C1}"/>
                </a:ext>
              </a:extLst>
            </p:cNvPr>
            <p:cNvSpPr txBox="1"/>
            <p:nvPr/>
          </p:nvSpPr>
          <p:spPr>
            <a:xfrm>
              <a:off x="2870200" y="3827558"/>
              <a:ext cx="409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et évolutivité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08979F14-3770-401E-29A5-5C1E4A87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FE772E-A08B-B655-ADF4-C703E3DECC13}"/>
              </a:ext>
            </a:extLst>
          </p:cNvPr>
          <p:cNvGrpSpPr/>
          <p:nvPr/>
        </p:nvGrpSpPr>
        <p:grpSpPr>
          <a:xfrm>
            <a:off x="353120" y="4180426"/>
            <a:ext cx="6983872" cy="494732"/>
            <a:chOff x="2045828" y="4536589"/>
            <a:chExt cx="698387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657703F-B726-33AB-BC25-B2DD27A37E1A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Protocoles HTTP, HTTPS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E977A7AC-46E6-E097-13CA-98057FE8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323ABE5-C5E3-E840-8F8A-EE6FF3C57A6F}"/>
              </a:ext>
            </a:extLst>
          </p:cNvPr>
          <p:cNvGrpSpPr/>
          <p:nvPr/>
        </p:nvGrpSpPr>
        <p:grpSpPr>
          <a:xfrm>
            <a:off x="353120" y="4905990"/>
            <a:ext cx="8100344" cy="494732"/>
            <a:chOff x="2045828" y="5262153"/>
            <a:chExt cx="8100344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047AF7D8-9D7B-1E68-F3EA-3ED14A128DBD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Reverse proxy &gt; protection contre les attaques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3569A6CF-338B-241E-D6E9-FC855C42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F6D59BE-16D8-07DE-3821-081506D27C43}"/>
              </a:ext>
            </a:extLst>
          </p:cNvPr>
          <p:cNvGrpSpPr/>
          <p:nvPr/>
        </p:nvGrpSpPr>
        <p:grpSpPr>
          <a:xfrm>
            <a:off x="353120" y="5631204"/>
            <a:ext cx="8100344" cy="494732"/>
            <a:chOff x="2045828" y="5262153"/>
            <a:chExt cx="8100344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70A419E4-B5A3-6A02-7E8E-88DCF4AE4941}"/>
                </a:ext>
              </a:extLst>
            </p:cNvPr>
            <p:cNvSpPr txBox="1"/>
            <p:nvPr/>
          </p:nvSpPr>
          <p:spPr>
            <a:xfrm>
              <a:off x="2870200" y="5275880"/>
              <a:ext cx="727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du Traffic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755475D-7AC2-2025-AE1E-880CD912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3739EF5-4449-29D8-9119-84C5C6F5E69B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852E6F6-5D60-E63F-EF07-7F5C06D82F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5648" y="380442"/>
            <a:ext cx="3616438" cy="17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88ECCFD-58A2-A494-A4A8-5AB6DE76A9A8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Base de données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A4FD8BB-478D-9105-E9C2-E70F101A5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175980"/>
            <a:ext cx="11906520" cy="5907536"/>
          </a:xfrm>
          <a:prstGeom prst="rect">
            <a:avLst/>
          </a:prstGeom>
        </p:spPr>
      </p:pic>
      <p:pic>
        <p:nvPicPr>
          <p:cNvPr id="53" name="Picture 2" descr="MySQL — Wikipédia">
            <a:extLst>
              <a:ext uri="{FF2B5EF4-FFF2-40B4-BE49-F238E27FC236}">
                <a16:creationId xmlns:a16="http://schemas.microsoft.com/office/drawing/2014/main" id="{417C59DC-4DA2-F590-7E05-46BE12B1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4283" y="853095"/>
            <a:ext cx="4496025" cy="23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01771CA0-EAFF-83C9-F583-1645C17BB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400" y="680957"/>
            <a:ext cx="8425679" cy="7671107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00B08758-85D8-A86A-B0C9-ACEED6DF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793" y="2897260"/>
            <a:ext cx="5344614" cy="3059625"/>
          </a:xfrm>
          <a:prstGeom prst="rect">
            <a:avLst/>
          </a:prstGeom>
        </p:spPr>
      </p:pic>
      <p:grpSp>
        <p:nvGrpSpPr>
          <p:cNvPr id="65" name="Groupe 64">
            <a:extLst>
              <a:ext uri="{FF2B5EF4-FFF2-40B4-BE49-F238E27FC236}">
                <a16:creationId xmlns:a16="http://schemas.microsoft.com/office/drawing/2014/main" id="{EA8FFB5D-035B-BA69-939D-F3CCB65FB4B1}"/>
              </a:ext>
            </a:extLst>
          </p:cNvPr>
          <p:cNvGrpSpPr/>
          <p:nvPr/>
        </p:nvGrpSpPr>
        <p:grpSpPr>
          <a:xfrm>
            <a:off x="482102" y="8226787"/>
            <a:ext cx="6983872" cy="494732"/>
            <a:chOff x="2045828" y="3080353"/>
            <a:chExt cx="6983872" cy="494732"/>
          </a:xfrm>
        </p:grpSpPr>
        <p:pic>
          <p:nvPicPr>
            <p:cNvPr id="66" name="Graphique 65">
              <a:extLst>
                <a:ext uri="{FF2B5EF4-FFF2-40B4-BE49-F238E27FC236}">
                  <a16:creationId xmlns:a16="http://schemas.microsoft.com/office/drawing/2014/main" id="{6C9E3501-1773-737E-74CB-EA84BBFF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407EA71-2EBC-7411-DD20-BA49DF579E17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A8CC6B18-E55E-B9B0-D833-EACEE6161B22}"/>
              </a:ext>
            </a:extLst>
          </p:cNvPr>
          <p:cNvGrpSpPr/>
          <p:nvPr/>
        </p:nvGrpSpPr>
        <p:grpSpPr>
          <a:xfrm>
            <a:off x="482102" y="8957459"/>
            <a:ext cx="9588832" cy="494732"/>
            <a:chOff x="2045828" y="3811025"/>
            <a:chExt cx="9588832" cy="494732"/>
          </a:xfrm>
        </p:grpSpPr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4BA94F80-D838-B0CC-9A35-721E204CF329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70" name="Graphique 69">
              <a:extLst>
                <a:ext uri="{FF2B5EF4-FFF2-40B4-BE49-F238E27FC236}">
                  <a16:creationId xmlns:a16="http://schemas.microsoft.com/office/drawing/2014/main" id="{89439B1F-03E0-CA2A-1C26-B6F3CEA2E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59D82C26-868A-9544-A8BB-B7889834E5F6}"/>
              </a:ext>
            </a:extLst>
          </p:cNvPr>
          <p:cNvGrpSpPr/>
          <p:nvPr/>
        </p:nvGrpSpPr>
        <p:grpSpPr>
          <a:xfrm>
            <a:off x="482102" y="9683023"/>
            <a:ext cx="6983872" cy="842065"/>
            <a:chOff x="2045828" y="4536589"/>
            <a:chExt cx="6983872" cy="842065"/>
          </a:xfrm>
        </p:grpSpPr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8489A545-D2FC-36FD-A288-D2CA0E6E9B9E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73" name="Graphique 72">
              <a:extLst>
                <a:ext uri="{FF2B5EF4-FFF2-40B4-BE49-F238E27FC236}">
                  <a16:creationId xmlns:a16="http://schemas.microsoft.com/office/drawing/2014/main" id="{7AEB8306-BBE6-CDFA-1947-710C055F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14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2E71538-3CBD-085D-EA6F-F60BEB21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211B4-918F-38E8-DE6C-BBA9ED2F099E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97125" y="-920691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4098" name="Picture 2" descr="MySQL — Wikipédia">
            <a:extLst>
              <a:ext uri="{FF2B5EF4-FFF2-40B4-BE49-F238E27FC236}">
                <a16:creationId xmlns:a16="http://schemas.microsoft.com/office/drawing/2014/main" id="{887EC2FB-F575-ECBE-9449-694BE0D1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4" y="825878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0DAD46B3-7FEF-4C23-1655-42236A558201}"/>
              </a:ext>
            </a:extLst>
          </p:cNvPr>
          <p:cNvGrpSpPr/>
          <p:nvPr/>
        </p:nvGrpSpPr>
        <p:grpSpPr>
          <a:xfrm>
            <a:off x="424952" y="2959996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09C64CCB-BDDB-D2C3-7B29-D2206A60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722B42A-0C8D-54E5-D205-109EE82DC177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CC77CD9-6861-9FEA-80EC-E3ADD319FFED}"/>
              </a:ext>
            </a:extLst>
          </p:cNvPr>
          <p:cNvGrpSpPr/>
          <p:nvPr/>
        </p:nvGrpSpPr>
        <p:grpSpPr>
          <a:xfrm>
            <a:off x="424952" y="3690668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63060B9-AE24-D9E4-238E-639DA02440CC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10031413-7258-FA02-01F1-99BAB3DF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CEA46EB-512C-09E4-4792-D646396BCFEA}"/>
              </a:ext>
            </a:extLst>
          </p:cNvPr>
          <p:cNvGrpSpPr/>
          <p:nvPr/>
        </p:nvGrpSpPr>
        <p:grpSpPr>
          <a:xfrm>
            <a:off x="424952" y="4416232"/>
            <a:ext cx="6983872" cy="842065"/>
            <a:chOff x="2045828" y="4536589"/>
            <a:chExt cx="6983872" cy="84206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DDFB199-2F31-9D6B-7770-5BC730A1D05D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</a:t>
              </a:r>
            </a:p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Wordpress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608FC8CD-9996-53FA-00DC-1F0F0578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DDF5539-3827-A6D6-BCF7-C7BB19FC54D8}"/>
              </a:ext>
            </a:extLst>
          </p:cNvPr>
          <p:cNvSpPr txBox="1"/>
          <p:nvPr/>
        </p:nvSpPr>
        <p:spPr>
          <a:xfrm>
            <a:off x="1231900" y="5042105"/>
            <a:ext cx="615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60F780-8631-A778-4CD3-9DD73B7CCC60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3" name="Picture 4" descr="logo phpmyadmin - PNG All">
            <a:extLst>
              <a:ext uri="{FF2B5EF4-FFF2-40B4-BE49-F238E27FC236}">
                <a16:creationId xmlns:a16="http://schemas.microsoft.com/office/drawing/2014/main" id="{E2ED2C40-C506-8C23-FDC9-8B4654E5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7202" y="316851"/>
            <a:ext cx="4607919" cy="24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1AA47D7-37C1-6546-3AE0-214B4365260C}"/>
              </a:ext>
            </a:extLst>
          </p:cNvPr>
          <p:cNvGrpSpPr/>
          <p:nvPr/>
        </p:nvGrpSpPr>
        <p:grpSpPr>
          <a:xfrm>
            <a:off x="525496" y="7852623"/>
            <a:ext cx="6983872" cy="494732"/>
            <a:chOff x="2045828" y="3080353"/>
            <a:chExt cx="6983872" cy="494732"/>
          </a:xfrm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2C5B7543-80CA-BA42-39C7-0C5C73D1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05C2BB9-E16A-7800-149C-17DFDC821742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4888C9B-DB06-B530-6CA1-CECA064B3902}"/>
              </a:ext>
            </a:extLst>
          </p:cNvPr>
          <p:cNvGrpSpPr/>
          <p:nvPr/>
        </p:nvGrpSpPr>
        <p:grpSpPr>
          <a:xfrm>
            <a:off x="525496" y="8583295"/>
            <a:ext cx="4922804" cy="494732"/>
            <a:chOff x="2045828" y="3811025"/>
            <a:chExt cx="4922804" cy="4947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B0104AA4-7CA7-1640-564E-C539CE7E1DB3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A83DCD5F-5EDA-B170-22EE-14E390E78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304C6312-A016-DA3A-D3AC-562F7A272808}"/>
              </a:ext>
            </a:extLst>
          </p:cNvPr>
          <p:cNvGrpSpPr/>
          <p:nvPr/>
        </p:nvGrpSpPr>
        <p:grpSpPr>
          <a:xfrm>
            <a:off x="525496" y="9308859"/>
            <a:ext cx="6983872" cy="494732"/>
            <a:chOff x="2045828" y="4536589"/>
            <a:chExt cx="6983872" cy="4947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5C8B469-DF23-92BB-8899-E09A7DF2B2BD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D4318F7-B9D8-94FC-B148-EB86C3B2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6C601A4-BD70-B055-C5B7-661C02BF11CC}"/>
              </a:ext>
            </a:extLst>
          </p:cNvPr>
          <p:cNvGrpSpPr/>
          <p:nvPr/>
        </p:nvGrpSpPr>
        <p:grpSpPr>
          <a:xfrm>
            <a:off x="525496" y="10034423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3AA2872-CD2E-7C39-636B-A79D761392F4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5CD2F6E-EBB9-7AB0-A18B-C6839A83A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9B18CA25-CEA2-86A8-59A5-298CE9BC8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700" y="380441"/>
            <a:ext cx="3616439" cy="179433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20452AD-9745-00AC-B627-886DCE483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335AE546-A35C-75AE-B748-F17180BB69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9" y="3034100"/>
            <a:ext cx="5344614" cy="30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3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781E3-D233-3780-ACC1-28D088E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B794E-B54C-3E71-5BC1-13B5442C6F8D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420442" y="-1040308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6261100" y="73279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MySQL — Wikipédia">
            <a:extLst>
              <a:ext uri="{FF2B5EF4-FFF2-40B4-BE49-F238E27FC236}">
                <a16:creationId xmlns:a16="http://schemas.microsoft.com/office/drawing/2014/main" id="{C6EB014D-6023-7DC8-B711-C767FF0A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251" y="1119422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C5380B-1CD2-8A99-D30E-181E260CDBC3}"/>
              </a:ext>
            </a:extLst>
          </p:cNvPr>
          <p:cNvGrpSpPr/>
          <p:nvPr/>
        </p:nvGrpSpPr>
        <p:grpSpPr>
          <a:xfrm>
            <a:off x="461996" y="3230329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58683725-5E2C-D946-24EF-60FA72B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9641623-4EE4-5F1C-5FEC-D5E3B428896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0D6116-12A3-231B-EE89-9596B55FD3C2}"/>
              </a:ext>
            </a:extLst>
          </p:cNvPr>
          <p:cNvGrpSpPr/>
          <p:nvPr/>
        </p:nvGrpSpPr>
        <p:grpSpPr>
          <a:xfrm>
            <a:off x="461996" y="3961001"/>
            <a:ext cx="4922804" cy="494732"/>
            <a:chOff x="2045828" y="3811025"/>
            <a:chExt cx="4922804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E4B70ED-5FF0-39AB-89D2-0AC73FFC2F35}"/>
                </a:ext>
              </a:extLst>
            </p:cNvPr>
            <p:cNvSpPr txBox="1"/>
            <p:nvPr/>
          </p:nvSpPr>
          <p:spPr>
            <a:xfrm>
              <a:off x="2870200" y="3827558"/>
              <a:ext cx="4098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9F8182FC-306C-D9B7-1CBB-EF328A22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AF80E9F-B7B5-AA19-D71F-B03BF28D21BA}"/>
              </a:ext>
            </a:extLst>
          </p:cNvPr>
          <p:cNvGrpSpPr/>
          <p:nvPr/>
        </p:nvGrpSpPr>
        <p:grpSpPr>
          <a:xfrm>
            <a:off x="461996" y="4686565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109E7ED-F8F7-247A-DE38-82E48E0F6FF6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EF9434E-0271-82E4-616C-833C308D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AB0A69C-EC83-F9BE-EA1F-2C69F2D0C9A4}"/>
              </a:ext>
            </a:extLst>
          </p:cNvPr>
          <p:cNvGrpSpPr/>
          <p:nvPr/>
        </p:nvGrpSpPr>
        <p:grpSpPr>
          <a:xfrm>
            <a:off x="461996" y="5412129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7048007-81D6-4A9C-FEBF-09503BC21CD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599F8DD-3287-8D17-F58C-83CDD2AC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2" name="Picture 4" descr="logo phpmyadmin - PNG All">
            <a:extLst>
              <a:ext uri="{FF2B5EF4-FFF2-40B4-BE49-F238E27FC236}">
                <a16:creationId xmlns:a16="http://schemas.microsoft.com/office/drawing/2014/main" id="{827344AE-E9F4-EC4E-6943-165A7D21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9" y="962896"/>
            <a:ext cx="2696028" cy="14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6FCD128-D5AA-DB49-0D39-6FDF709645C2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28" name="Picture 2" descr="MySQL — Wikipédia">
            <a:extLst>
              <a:ext uri="{FF2B5EF4-FFF2-40B4-BE49-F238E27FC236}">
                <a16:creationId xmlns:a16="http://schemas.microsoft.com/office/drawing/2014/main" id="{56EDF0B9-7016-0B99-B28B-5AB25083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1186" y="1796974"/>
            <a:ext cx="2618721" cy="13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BA169891-833D-1D5B-6870-10FDE1AA5280}"/>
              </a:ext>
            </a:extLst>
          </p:cNvPr>
          <p:cNvGrpSpPr/>
          <p:nvPr/>
        </p:nvGrpSpPr>
        <p:grpSpPr>
          <a:xfrm>
            <a:off x="-6208077" y="4398111"/>
            <a:ext cx="6983872" cy="494732"/>
            <a:chOff x="2045828" y="3080353"/>
            <a:chExt cx="6983872" cy="494732"/>
          </a:xfrm>
        </p:grpSpPr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604B64FE-6AFB-FEE5-AA69-DC673548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61403AF2-A9FC-88AC-2997-903F6DBBFF5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Base de données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50FC5BD-2518-C9F9-E5F0-C4BB0A702C59}"/>
              </a:ext>
            </a:extLst>
          </p:cNvPr>
          <p:cNvGrpSpPr/>
          <p:nvPr/>
        </p:nvGrpSpPr>
        <p:grpSpPr>
          <a:xfrm>
            <a:off x="-6208077" y="5128783"/>
            <a:ext cx="9588832" cy="494732"/>
            <a:chOff x="2045828" y="3811025"/>
            <a:chExt cx="9588832" cy="49473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DE5311C-5773-6876-7528-C94C5D340A6A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Stockage et gestion</a:t>
              </a:r>
            </a:p>
          </p:txBody>
        </p:sp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1F71684-873C-EBA7-0DCA-2F88361D6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CFCA59C-E572-AA28-FD6F-F63783B671A4}"/>
              </a:ext>
            </a:extLst>
          </p:cNvPr>
          <p:cNvGrpSpPr/>
          <p:nvPr/>
        </p:nvGrpSpPr>
        <p:grpSpPr>
          <a:xfrm>
            <a:off x="-6208077" y="5854347"/>
            <a:ext cx="6983872" cy="494732"/>
            <a:chOff x="2045828" y="4536589"/>
            <a:chExt cx="6983872" cy="494732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D5A63B0-3CF3-6478-9E54-5D15CFFE2F01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Stocke les données du Wordpress</a:t>
              </a: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004F4857-4999-18C9-A950-47D0F705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id="{CB446429-5731-880E-4394-838D76BC1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699" y="380441"/>
            <a:ext cx="3616439" cy="179433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6D0094F3-8C76-A7DA-A34E-4AE2632EE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9A209528-F000-D079-66E0-839761347B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9" y="3034100"/>
            <a:ext cx="5344614" cy="30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E716B4C-1B35-A528-A80B-93382B75B0AA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n w="25400">
                  <a:noFill/>
                </a:ln>
                <a:latin typeface="Bahnschrift SemiBold" panose="020B0502040204020203" pitchFamily="34" charset="0"/>
              </a:rPr>
              <a:t>Prometheus</a:t>
            </a:r>
            <a:endParaRPr lang="fr-FR" sz="3600" dirty="0">
              <a:ln w="25400">
                <a:noFill/>
              </a:ln>
              <a:latin typeface="Bahnschrift SemiBold" panose="020B0502040204020203" pitchFamily="34" charset="0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ED0F28B3-BC2A-D5D4-F0B1-264646FEC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59859"/>
            <a:ext cx="11906520" cy="5907536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A9537F57-5C3A-5F5B-9928-8EF6563B8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132290" y="693823"/>
            <a:ext cx="4928206" cy="2464103"/>
          </a:xfrm>
          <a:prstGeom prst="rect">
            <a:avLst/>
          </a:prstGeom>
        </p:spPr>
      </p:pic>
      <p:grpSp>
        <p:nvGrpSpPr>
          <p:cNvPr id="60" name="Groupe 59">
            <a:extLst>
              <a:ext uri="{FF2B5EF4-FFF2-40B4-BE49-F238E27FC236}">
                <a16:creationId xmlns:a16="http://schemas.microsoft.com/office/drawing/2014/main" id="{C2BCAE89-6442-91F6-2E39-BC818EBEEE7D}"/>
              </a:ext>
            </a:extLst>
          </p:cNvPr>
          <p:cNvGrpSpPr/>
          <p:nvPr/>
        </p:nvGrpSpPr>
        <p:grpSpPr>
          <a:xfrm>
            <a:off x="673061" y="7967748"/>
            <a:ext cx="6983872" cy="494732"/>
            <a:chOff x="2045828" y="3080353"/>
            <a:chExt cx="6983872" cy="494732"/>
          </a:xfrm>
        </p:grpSpPr>
        <p:pic>
          <p:nvPicPr>
            <p:cNvPr id="61" name="Graphique 60">
              <a:extLst>
                <a:ext uri="{FF2B5EF4-FFF2-40B4-BE49-F238E27FC236}">
                  <a16:creationId xmlns:a16="http://schemas.microsoft.com/office/drawing/2014/main" id="{630FBF93-DF53-1E0F-BB6F-CFB2E04C1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7186DB47-EE10-D80F-2EA1-21B8758CEB2E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121D2D2F-0CCB-2CFE-32E8-B733909E66F8}"/>
              </a:ext>
            </a:extLst>
          </p:cNvPr>
          <p:cNvGrpSpPr/>
          <p:nvPr/>
        </p:nvGrpSpPr>
        <p:grpSpPr>
          <a:xfrm>
            <a:off x="673061" y="8698420"/>
            <a:ext cx="9588832" cy="494732"/>
            <a:chOff x="2045828" y="3811025"/>
            <a:chExt cx="9588832" cy="494732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F5F255F8-CB4F-3419-BC53-5CFF9BB6C323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65" name="Graphique 64">
              <a:extLst>
                <a:ext uri="{FF2B5EF4-FFF2-40B4-BE49-F238E27FC236}">
                  <a16:creationId xmlns:a16="http://schemas.microsoft.com/office/drawing/2014/main" id="{BE0879BE-2138-6F43-2CC4-B52D72C0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5052191-6682-1712-4161-7B9EF97E7E6A}"/>
              </a:ext>
            </a:extLst>
          </p:cNvPr>
          <p:cNvGrpSpPr/>
          <p:nvPr/>
        </p:nvGrpSpPr>
        <p:grpSpPr>
          <a:xfrm>
            <a:off x="673061" y="9423984"/>
            <a:ext cx="6983872" cy="494732"/>
            <a:chOff x="2045828" y="4536589"/>
            <a:chExt cx="6983872" cy="494732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B1EA5B6-6D4D-6F9A-7A5E-9639E28149D2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68" name="Graphique 67">
              <a:extLst>
                <a:ext uri="{FF2B5EF4-FFF2-40B4-BE49-F238E27FC236}">
                  <a16:creationId xmlns:a16="http://schemas.microsoft.com/office/drawing/2014/main" id="{C11006D8-3BDA-1B01-995B-424129C2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5B929C99-2347-7FF7-D48B-934A26966713}"/>
              </a:ext>
            </a:extLst>
          </p:cNvPr>
          <p:cNvGrpSpPr/>
          <p:nvPr/>
        </p:nvGrpSpPr>
        <p:grpSpPr>
          <a:xfrm>
            <a:off x="673061" y="10149548"/>
            <a:ext cx="6983872" cy="494732"/>
            <a:chOff x="2045828" y="5262153"/>
            <a:chExt cx="6983872" cy="494732"/>
          </a:xfrm>
        </p:grpSpPr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8ED0B93-EE45-D67C-43F5-51A5DD4F290B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71" name="Graphique 70">
              <a:extLst>
                <a:ext uri="{FF2B5EF4-FFF2-40B4-BE49-F238E27FC236}">
                  <a16:creationId xmlns:a16="http://schemas.microsoft.com/office/drawing/2014/main" id="{6DF31C5D-816B-A4B1-6980-DDF39BE0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EB4A5073-98B5-A278-F7D7-2C00C7981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703" y="785412"/>
            <a:ext cx="8425679" cy="767110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7739574D-9F60-9C94-BD56-EC4825FCC3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70" y="2967304"/>
            <a:ext cx="5358543" cy="31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pour une image  13">
            <a:extLst>
              <a:ext uri="{FF2B5EF4-FFF2-40B4-BE49-F238E27FC236}">
                <a16:creationId xmlns:a16="http://schemas.microsoft.com/office/drawing/2014/main" id="{F26BE4A7-0829-6F4A-A87D-A22D502B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79" r="27279"/>
          <a:stretch>
            <a:fillRect/>
          </a:stretch>
        </p:blipFill>
        <p:spPr>
          <a:xfrm>
            <a:off x="6515099" y="0"/>
            <a:ext cx="5676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-890304" y="164391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Contexte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EC80283-9BDB-95C7-D194-E1A31338EABE}"/>
              </a:ext>
            </a:extLst>
          </p:cNvPr>
          <p:cNvGrpSpPr/>
          <p:nvPr/>
        </p:nvGrpSpPr>
        <p:grpSpPr>
          <a:xfrm>
            <a:off x="972457" y="1251857"/>
            <a:ext cx="4876800" cy="4894694"/>
            <a:chOff x="1464126" y="1240313"/>
            <a:chExt cx="4876800" cy="4894694"/>
          </a:xfrm>
        </p:grpSpPr>
        <p:sp>
          <p:nvSpPr>
            <p:cNvPr id="8" name="Sous-titre 4">
              <a:extLst>
                <a:ext uri="{FF2B5EF4-FFF2-40B4-BE49-F238E27FC236}">
                  <a16:creationId xmlns:a16="http://schemas.microsoft.com/office/drawing/2014/main" id="{645D8AFC-FD2A-B4FC-DEB7-B81B94759588}"/>
                </a:ext>
              </a:extLst>
            </p:cNvPr>
            <p:cNvSpPr txBox="1">
              <a:spLocks/>
            </p:cNvSpPr>
            <p:nvPr/>
          </p:nvSpPr>
          <p:spPr>
            <a:xfrm>
              <a:off x="1483067" y="1240313"/>
              <a:ext cx="4857859" cy="451394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 anchorCtr="0" compatLnSpc="1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u="sng" dirty="0">
                  <a:solidFill>
                    <a:srgbClr val="000000"/>
                  </a:solidFill>
                  <a:latin typeface="Calisto MT"/>
                </a:rPr>
                <a:t>Entreprise SOMILY</a:t>
              </a:r>
              <a:r>
                <a:rPr lang="fr-FR" sz="1800" dirty="0">
                  <a:solidFill>
                    <a:srgbClr val="000000"/>
                  </a:solidFill>
                  <a:latin typeface="Calisto MT"/>
                </a:rPr>
                <a:t> : services de consulting et de formation </a:t>
              </a:r>
              <a:r>
                <a:rPr lang="fr-FR" sz="1800" i="1" dirty="0">
                  <a:solidFill>
                    <a:srgbClr val="000000"/>
                  </a:solidFill>
                  <a:latin typeface="Calisto MT"/>
                </a:rPr>
                <a:t>(informatique)</a:t>
              </a:r>
              <a:r>
                <a:rPr lang="fr-FR" sz="1800" dirty="0">
                  <a:solidFill>
                    <a:srgbClr val="000000"/>
                  </a:solidFill>
                  <a:latin typeface="Calisto MT"/>
                </a:rPr>
                <a:t>.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Blog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 pour la présentation de services.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Accessibilité depuis l’extérieur.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Disponibilité 24h/24 et 7j/7.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Evolution régulière.</a:t>
              </a:r>
            </a:p>
            <a:p>
              <a:pPr marL="285750" indent="-285750">
                <a:lnSpc>
                  <a:spcPct val="120000"/>
                </a:lnSpc>
                <a:buSzPct val="100000"/>
                <a:buFont typeface="Arial" pitchFamily="34"/>
                <a:buChar char="•"/>
              </a:pP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Garantir la sécurité.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Monitoring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 pour surveiller l’état des services. </a:t>
              </a:r>
            </a:p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212121"/>
                  </a:solidFill>
                  <a:latin typeface="-apple-system"/>
                </a:rPr>
                <a:t>→ </a:t>
              </a:r>
              <a:r>
                <a:rPr lang="fr-FR" sz="1800" b="1" dirty="0">
                  <a:solidFill>
                    <a:srgbClr val="212121"/>
                  </a:solidFill>
                  <a:latin typeface="Calisto MT"/>
                </a:rPr>
                <a:t>Outil de gestion de projet </a:t>
              </a:r>
              <a:r>
                <a:rPr lang="fr-FR" sz="1800" dirty="0">
                  <a:solidFill>
                    <a:srgbClr val="212121"/>
                  </a:solidFill>
                  <a:latin typeface="Calisto MT"/>
                </a:rPr>
                <a:t>pour la traçabilité.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5BB80CC-DFCB-14C4-D005-5AD527C072E9}"/>
                </a:ext>
              </a:extLst>
            </p:cNvPr>
            <p:cNvCxnSpPr/>
            <p:nvPr/>
          </p:nvCxnSpPr>
          <p:spPr>
            <a:xfrm>
              <a:off x="1464126" y="6135007"/>
              <a:ext cx="48768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526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781E3-D233-3780-ACC1-28D088E1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B794E-B54C-3E71-5BC1-13B5442C6F8D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420442" y="-1040308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6261100" y="73279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0F764962-DF57-070D-D453-75DB3136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205" y="817797"/>
            <a:ext cx="3107976" cy="15539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6DE9BF-9406-CC8A-58B8-12E9B44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7130" y="405227"/>
            <a:ext cx="2973377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ySQL — Wikipédia">
            <a:extLst>
              <a:ext uri="{FF2B5EF4-FFF2-40B4-BE49-F238E27FC236}">
                <a16:creationId xmlns:a16="http://schemas.microsoft.com/office/drawing/2014/main" id="{C6EB014D-6023-7DC8-B711-C767FF0A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251" y="1119422"/>
            <a:ext cx="2290537" cy="1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ogo phpmyadmin - PNG All">
            <a:extLst>
              <a:ext uri="{FF2B5EF4-FFF2-40B4-BE49-F238E27FC236}">
                <a16:creationId xmlns:a16="http://schemas.microsoft.com/office/drawing/2014/main" id="{70E76A3D-B757-F86D-2B33-6A7C650E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811" y="1004392"/>
            <a:ext cx="2696028" cy="14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C5380B-1CD2-8A99-D30E-181E260CDBC3}"/>
              </a:ext>
            </a:extLst>
          </p:cNvPr>
          <p:cNvGrpSpPr/>
          <p:nvPr/>
        </p:nvGrpSpPr>
        <p:grpSpPr>
          <a:xfrm>
            <a:off x="369428" y="3158433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58683725-5E2C-D946-24EF-60FA72B0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9641623-4EE4-5F1C-5FEC-D5E3B4288964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A0D6116-12A3-231B-EE89-9596B55FD3C2}"/>
              </a:ext>
            </a:extLst>
          </p:cNvPr>
          <p:cNvGrpSpPr/>
          <p:nvPr/>
        </p:nvGrpSpPr>
        <p:grpSpPr>
          <a:xfrm>
            <a:off x="369428" y="3889105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E4B70ED-5FF0-39AB-89D2-0AC73FFC2F35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9F8182FC-306C-D9B7-1CBB-EF328A22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AF80E9F-B7B5-AA19-D71F-B03BF28D21BA}"/>
              </a:ext>
            </a:extLst>
          </p:cNvPr>
          <p:cNvGrpSpPr/>
          <p:nvPr/>
        </p:nvGrpSpPr>
        <p:grpSpPr>
          <a:xfrm>
            <a:off x="369428" y="4614669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109E7ED-F8F7-247A-DE38-82E48E0F6FF6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EF9434E-0271-82E4-616C-833C308DD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AB0A69C-EC83-F9BE-EA1F-2C69F2D0C9A4}"/>
              </a:ext>
            </a:extLst>
          </p:cNvPr>
          <p:cNvGrpSpPr/>
          <p:nvPr/>
        </p:nvGrpSpPr>
        <p:grpSpPr>
          <a:xfrm>
            <a:off x="369428" y="5340233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17048007-81D6-4A9C-FEBF-09503BC21CD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599F8DD-3287-8D17-F58C-83CDD2AC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D7854B6A-4E36-DB0A-DE15-00FE2645FAE3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EF9793-2187-CD06-12A7-A13AB3EF7C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9698" y="380441"/>
            <a:ext cx="3616439" cy="179433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D9E7363-4A7E-BDE3-4598-8EAAEDF5F2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8675A3C-8690-2CE3-0EF8-09AF4B29DA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93" y="2999689"/>
            <a:ext cx="5358543" cy="31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359025" y="-882650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E8682DB-BC45-1521-9FBE-F33FA605DD93}"/>
              </a:ext>
            </a:extLst>
          </p:cNvPr>
          <p:cNvSpPr txBox="1"/>
          <p:nvPr/>
        </p:nvSpPr>
        <p:spPr>
          <a:xfrm>
            <a:off x="660311" y="206764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n w="25400">
                  <a:noFill/>
                </a:ln>
                <a:latin typeface="Bahnschrift SemiBold" panose="020B0502040204020203" pitchFamily="34" charset="0"/>
              </a:rPr>
              <a:t>Grafana</a:t>
            </a:r>
            <a:endParaRPr lang="fr-FR" sz="3600" dirty="0">
              <a:ln w="25400">
                <a:noFill/>
              </a:ln>
              <a:latin typeface="Bahnschrift SemiBold" panose="020B0502040204020203" pitchFamily="34" charset="0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AD4EE8C-2C53-CC63-1CD8-782AA440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1" y="1085259"/>
            <a:ext cx="11906520" cy="5907536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3639E18E-5608-B693-B381-E7E3C5F7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830" y="646527"/>
            <a:ext cx="2973377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F017388F-77FD-0558-04EC-A42F32B16890}"/>
              </a:ext>
            </a:extLst>
          </p:cNvPr>
          <p:cNvGrpSpPr/>
          <p:nvPr/>
        </p:nvGrpSpPr>
        <p:grpSpPr>
          <a:xfrm>
            <a:off x="660311" y="7867007"/>
            <a:ext cx="6983872" cy="494732"/>
            <a:chOff x="2045828" y="3080353"/>
            <a:chExt cx="6983872" cy="494732"/>
          </a:xfrm>
        </p:grpSpPr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60D7AAE8-2999-DB73-2DC7-ED5C89D3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ED7CE474-3FAC-ECBA-E49C-F74E319CDAFF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350E17A-A63F-6924-EB9F-0F6837681124}"/>
              </a:ext>
            </a:extLst>
          </p:cNvPr>
          <p:cNvGrpSpPr/>
          <p:nvPr/>
        </p:nvGrpSpPr>
        <p:grpSpPr>
          <a:xfrm>
            <a:off x="660311" y="8597679"/>
            <a:ext cx="9588832" cy="494732"/>
            <a:chOff x="2045828" y="3811025"/>
            <a:chExt cx="9588832" cy="49473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20312BD7-F8A9-89DB-A780-BFECA6A2E3B1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2DBE199A-0906-18CE-A52B-B7C7987B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0969CBA-7B9A-DC2E-BCFD-AB9DFCF6F9EF}"/>
              </a:ext>
            </a:extLst>
          </p:cNvPr>
          <p:cNvGrpSpPr/>
          <p:nvPr/>
        </p:nvGrpSpPr>
        <p:grpSpPr>
          <a:xfrm>
            <a:off x="660311" y="9323243"/>
            <a:ext cx="6983872" cy="494732"/>
            <a:chOff x="2045828" y="4536589"/>
            <a:chExt cx="6983872" cy="494732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70C4330-FF6E-B524-15F6-972D91D1AF8E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54" name="Graphique 53">
              <a:extLst>
                <a:ext uri="{FF2B5EF4-FFF2-40B4-BE49-F238E27FC236}">
                  <a16:creationId xmlns:a16="http://schemas.microsoft.com/office/drawing/2014/main" id="{DE6885C8-5AA6-5E87-659B-AB18B540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9B391BEC-F1B7-8B91-5BCD-32058A3DFCC8}"/>
              </a:ext>
            </a:extLst>
          </p:cNvPr>
          <p:cNvGrpSpPr/>
          <p:nvPr/>
        </p:nvGrpSpPr>
        <p:grpSpPr>
          <a:xfrm>
            <a:off x="660311" y="10048807"/>
            <a:ext cx="6983872" cy="494732"/>
            <a:chOff x="2045828" y="5262153"/>
            <a:chExt cx="6983872" cy="494732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033C559-46A8-ED40-1997-51F25D2E5975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57" name="Graphique 56">
              <a:extLst>
                <a:ext uri="{FF2B5EF4-FFF2-40B4-BE49-F238E27FC236}">
                  <a16:creationId xmlns:a16="http://schemas.microsoft.com/office/drawing/2014/main" id="{65E4E31C-DA56-873C-B414-E7B02980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pic>
        <p:nvPicPr>
          <p:cNvPr id="58" name="Image 57">
            <a:extLst>
              <a:ext uri="{FF2B5EF4-FFF2-40B4-BE49-F238E27FC236}">
                <a16:creationId xmlns:a16="http://schemas.microsoft.com/office/drawing/2014/main" id="{98B38264-EC50-9B9C-65BC-6F8BAA0AB6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99" y="684671"/>
            <a:ext cx="8425679" cy="767110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A7B01C09-99D4-D8AF-81FE-CDABD06B2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065" y="2841976"/>
            <a:ext cx="5376745" cy="31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A29429-6F2A-B2BF-C3F4-D5CDBCB1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7D-0715-CC7C-E678-BDE57D05180E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287455" y="-10383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0F764962-DF57-070D-D453-75DB3136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90994" y="745397"/>
            <a:ext cx="3107976" cy="15539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6DE9BF-9406-CC8A-58B8-12E9B44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43" y="920731"/>
            <a:ext cx="1431299" cy="145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ometheus : Utilisation de Node Exporter">
            <a:extLst>
              <a:ext uri="{FF2B5EF4-FFF2-40B4-BE49-F238E27FC236}">
                <a16:creationId xmlns:a16="http://schemas.microsoft.com/office/drawing/2014/main" id="{8F814F2F-B9E3-1FB4-C1A8-861D30B5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2310" y="-2304329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27A3CAC-34E6-FB80-A1FA-F1B4456C3657}"/>
              </a:ext>
            </a:extLst>
          </p:cNvPr>
          <p:cNvSpPr txBox="1"/>
          <p:nvPr/>
        </p:nvSpPr>
        <p:spPr>
          <a:xfrm>
            <a:off x="-2816356" y="-1562777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  <p:pic>
        <p:nvPicPr>
          <p:cNvPr id="12" name="Picture 2" descr="Heimdall Application Dashboard">
            <a:extLst>
              <a:ext uri="{FF2B5EF4-FFF2-40B4-BE49-F238E27FC236}">
                <a16:creationId xmlns:a16="http://schemas.microsoft.com/office/drawing/2014/main" id="{EE86E9E1-F217-AA1A-D37D-4123AD80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483" y="-3026762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3687AAC-6860-2C44-8437-5B623B0B2320}"/>
              </a:ext>
            </a:extLst>
          </p:cNvPr>
          <p:cNvGrpSpPr/>
          <p:nvPr/>
        </p:nvGrpSpPr>
        <p:grpSpPr>
          <a:xfrm>
            <a:off x="496428" y="3159405"/>
            <a:ext cx="6983872" cy="494732"/>
            <a:chOff x="2045828" y="3080353"/>
            <a:chExt cx="6983872" cy="494732"/>
          </a:xfrm>
        </p:grpSpPr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BDF8F472-BC67-1F76-C941-7AA8701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1AF07BD-8B52-FC4A-78E2-F5EBD6CF5856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72ED86B-1301-25B5-B062-0E141EF57836}"/>
              </a:ext>
            </a:extLst>
          </p:cNvPr>
          <p:cNvGrpSpPr/>
          <p:nvPr/>
        </p:nvGrpSpPr>
        <p:grpSpPr>
          <a:xfrm>
            <a:off x="496428" y="3890077"/>
            <a:ext cx="9588832" cy="494732"/>
            <a:chOff x="2045828" y="3811025"/>
            <a:chExt cx="9588832" cy="494732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045F7C2-339F-FAF2-5DAB-8E727A5940FE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0F1E2EFA-EB80-0C1E-EB2B-650EBFA2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8C0634A-4044-E8E1-5644-EB66B7927DDF}"/>
              </a:ext>
            </a:extLst>
          </p:cNvPr>
          <p:cNvGrpSpPr/>
          <p:nvPr/>
        </p:nvGrpSpPr>
        <p:grpSpPr>
          <a:xfrm>
            <a:off x="496428" y="4615641"/>
            <a:ext cx="6983872" cy="494732"/>
            <a:chOff x="2045828" y="4536589"/>
            <a:chExt cx="6983872" cy="4947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EAFDB1F-B2F4-B72E-8409-143155256D7E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5B0BE3CB-7871-840A-7B18-431912A1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728A1A0-04F4-EA5D-1D43-49BDC40CD8D4}"/>
              </a:ext>
            </a:extLst>
          </p:cNvPr>
          <p:cNvGrpSpPr/>
          <p:nvPr/>
        </p:nvGrpSpPr>
        <p:grpSpPr>
          <a:xfrm>
            <a:off x="496428" y="5341205"/>
            <a:ext cx="6983872" cy="494732"/>
            <a:chOff x="2045828" y="5262153"/>
            <a:chExt cx="6983872" cy="4947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8771666-A0A6-74FF-27BA-E0B4ED7BD6A1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7DFEAA80-1D1A-3D95-8BEE-E0E61888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8FBE7AA-A599-E4EA-AF26-AFE1C8BAE1A4}"/>
              </a:ext>
            </a:extLst>
          </p:cNvPr>
          <p:cNvSpPr txBox="1"/>
          <p:nvPr/>
        </p:nvSpPr>
        <p:spPr>
          <a:xfrm>
            <a:off x="-3070487" y="85733"/>
            <a:ext cx="1072736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Service et son utilité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FEA38F-C561-EAD6-9269-E8841DB2B8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9698" y="380442"/>
            <a:ext cx="3616439" cy="179433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F07827C-BF94-190B-4013-94560F9DEB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6" y="817797"/>
            <a:ext cx="8425679" cy="767110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20497F1-475F-3320-C4B0-6C2700B139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92" y="2975102"/>
            <a:ext cx="5376745" cy="31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8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ABA3AB-B8B4-0404-AC67-240865D7A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941FB-12BD-6F86-0FAA-E037563D82FF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359025" y="-88265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25647" y="1860627"/>
              <a:ext cx="4759749" cy="2618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Monitoring – </a:t>
              </a:r>
              <a:r>
                <a:rPr lang="fr-FR" sz="3600" dirty="0" err="1">
                  <a:ln w="25400">
                    <a:noFill/>
                  </a:ln>
                  <a:latin typeface="Bahnschrift SemiBold" panose="020B0502040204020203" pitchFamily="34" charset="0"/>
                </a:rPr>
                <a:t>Cadvisor</a:t>
              </a:r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 &amp; Node Exporter</a:t>
              </a:r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5A122CEF-9CCC-89A4-25DE-A57DFE80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C6E003-1A00-AF3D-E536-409B282CE20E}"/>
              </a:ext>
            </a:extLst>
          </p:cNvPr>
          <p:cNvSpPr/>
          <p:nvPr/>
        </p:nvSpPr>
        <p:spPr>
          <a:xfrm>
            <a:off x="8868308" y="3701523"/>
            <a:ext cx="2799264" cy="2491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9143C7-0113-57CC-FB24-CC47A22E04E4}"/>
              </a:ext>
            </a:extLst>
          </p:cNvPr>
          <p:cNvSpPr/>
          <p:nvPr/>
        </p:nvSpPr>
        <p:spPr>
          <a:xfrm>
            <a:off x="8400256" y="1178001"/>
            <a:ext cx="2232248" cy="2091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22DC580-0302-8B3C-4C23-4861A745A84C}"/>
              </a:ext>
            </a:extLst>
          </p:cNvPr>
          <p:cNvSpPr/>
          <p:nvPr/>
        </p:nvSpPr>
        <p:spPr>
          <a:xfrm>
            <a:off x="371364" y="1196752"/>
            <a:ext cx="11305256" cy="51125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 descr="Une image contenant texte">
            <a:extLst>
              <a:ext uri="{FF2B5EF4-FFF2-40B4-BE49-F238E27FC236}">
                <a16:creationId xmlns:a16="http://schemas.microsoft.com/office/drawing/2014/main" id="{DB4A3BDC-8298-B7FE-53B6-06352D1C841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047112"/>
            <a:ext cx="11903968" cy="5910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7F235D-869B-1A8F-B756-95D38ACB9A88}"/>
              </a:ext>
            </a:extLst>
          </p:cNvPr>
          <p:cNvSpPr/>
          <p:nvPr/>
        </p:nvSpPr>
        <p:spPr>
          <a:xfrm>
            <a:off x="767408" y="1412776"/>
            <a:ext cx="2376264" cy="9361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F649954-38D5-15D6-DE31-252E875754A7}"/>
              </a:ext>
            </a:extLst>
          </p:cNvPr>
          <p:cNvCxnSpPr>
            <a:cxnSpLocks/>
          </p:cNvCxnSpPr>
          <p:nvPr/>
        </p:nvCxnSpPr>
        <p:spPr>
          <a:xfrm>
            <a:off x="1055440" y="4221088"/>
            <a:ext cx="432048" cy="0"/>
          </a:xfrm>
          <a:prstGeom prst="straightConnector1">
            <a:avLst/>
          </a:prstGeom>
          <a:ln w="38100">
            <a:solidFill>
              <a:srgbClr val="685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10C9B47-C3B1-99CD-B02F-1676199CD518}"/>
              </a:ext>
            </a:extLst>
          </p:cNvPr>
          <p:cNvCxnSpPr>
            <a:cxnSpLocks/>
          </p:cNvCxnSpPr>
          <p:nvPr/>
        </p:nvCxnSpPr>
        <p:spPr>
          <a:xfrm flipH="1">
            <a:off x="2999656" y="2865515"/>
            <a:ext cx="1535265" cy="1217181"/>
          </a:xfrm>
          <a:prstGeom prst="straightConnector1">
            <a:avLst/>
          </a:prstGeom>
          <a:ln w="38100">
            <a:solidFill>
              <a:srgbClr val="008E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4BEC9E6-C156-3634-C73F-7B59F5C9A5CB}"/>
              </a:ext>
            </a:extLst>
          </p:cNvPr>
          <p:cNvCxnSpPr>
            <a:cxnSpLocks/>
          </p:cNvCxnSpPr>
          <p:nvPr/>
        </p:nvCxnSpPr>
        <p:spPr>
          <a:xfrm flipH="1">
            <a:off x="6888088" y="2564904"/>
            <a:ext cx="165618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ADB756-4687-79E1-8EA1-AA59A818D446}"/>
              </a:ext>
            </a:extLst>
          </p:cNvPr>
          <p:cNvCxnSpPr>
            <a:cxnSpLocks/>
          </p:cNvCxnSpPr>
          <p:nvPr/>
        </p:nvCxnSpPr>
        <p:spPr>
          <a:xfrm>
            <a:off x="2279576" y="1700808"/>
            <a:ext cx="0" cy="2185868"/>
          </a:xfrm>
          <a:prstGeom prst="straightConnector1">
            <a:avLst/>
          </a:prstGeom>
          <a:ln w="38100">
            <a:solidFill>
              <a:srgbClr val="008E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5D18BD2-9118-5098-2549-EAED4913A35C}"/>
              </a:ext>
            </a:extLst>
          </p:cNvPr>
          <p:cNvCxnSpPr/>
          <p:nvPr/>
        </p:nvCxnSpPr>
        <p:spPr>
          <a:xfrm flipH="1">
            <a:off x="2279576" y="1700808"/>
            <a:ext cx="6254507" cy="0"/>
          </a:xfrm>
          <a:prstGeom prst="line">
            <a:avLst/>
          </a:prstGeom>
          <a:ln w="38100">
            <a:solidFill>
              <a:srgbClr val="008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03E25F-178C-9CA5-94CF-D8C177878F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t="70712" r="67718" b="9795"/>
          <a:stretch/>
        </p:blipFill>
        <p:spPr>
          <a:xfrm>
            <a:off x="524428" y="5337613"/>
            <a:ext cx="2952328" cy="1152128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D4C3EFB-2E55-39C2-282B-27CCD2843C4B}"/>
              </a:ext>
            </a:extLst>
          </p:cNvPr>
          <p:cNvCxnSpPr>
            <a:cxnSpLocks/>
          </p:cNvCxnSpPr>
          <p:nvPr/>
        </p:nvCxnSpPr>
        <p:spPr>
          <a:xfrm flipV="1">
            <a:off x="5663952" y="2996952"/>
            <a:ext cx="0" cy="8957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8689B41-48FD-C35B-92CA-908431E45FE6}"/>
              </a:ext>
            </a:extLst>
          </p:cNvPr>
          <p:cNvCxnSpPr>
            <a:cxnSpLocks/>
          </p:cNvCxnSpPr>
          <p:nvPr/>
        </p:nvCxnSpPr>
        <p:spPr>
          <a:xfrm flipV="1">
            <a:off x="7402333" y="2924944"/>
            <a:ext cx="1141939" cy="10081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DBCBC9E-D2C4-2F4E-F23C-7CAE9FA8FF71}"/>
              </a:ext>
            </a:extLst>
          </p:cNvPr>
          <p:cNvCxnSpPr>
            <a:cxnSpLocks/>
          </p:cNvCxnSpPr>
          <p:nvPr/>
        </p:nvCxnSpPr>
        <p:spPr>
          <a:xfrm flipV="1">
            <a:off x="6528048" y="4797152"/>
            <a:ext cx="0" cy="607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4552B3D-86A8-24B7-4559-EEF070FE0B4D}"/>
              </a:ext>
            </a:extLst>
          </p:cNvPr>
          <p:cNvCxnSpPr>
            <a:cxnSpLocks/>
          </p:cNvCxnSpPr>
          <p:nvPr/>
        </p:nvCxnSpPr>
        <p:spPr>
          <a:xfrm flipH="1" flipV="1">
            <a:off x="2994110" y="4172907"/>
            <a:ext cx="1649028" cy="1360726"/>
          </a:xfrm>
          <a:prstGeom prst="straightConnector1">
            <a:avLst/>
          </a:prstGeom>
          <a:ln w="38100">
            <a:solidFill>
              <a:srgbClr val="008E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52E0216-933A-5741-EF81-49D1308BFA61}"/>
              </a:ext>
            </a:extLst>
          </p:cNvPr>
          <p:cNvCxnSpPr>
            <a:cxnSpLocks/>
          </p:cNvCxnSpPr>
          <p:nvPr/>
        </p:nvCxnSpPr>
        <p:spPr>
          <a:xfrm>
            <a:off x="7464152" y="4390732"/>
            <a:ext cx="151216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658C57D-EE48-2697-AFC1-F7B084E7E7FC}"/>
              </a:ext>
            </a:extLst>
          </p:cNvPr>
          <p:cNvSpPr/>
          <p:nvPr/>
        </p:nvSpPr>
        <p:spPr>
          <a:xfrm>
            <a:off x="1055440" y="5337613"/>
            <a:ext cx="1152128" cy="4732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F9BDE82-AF91-00E4-9B05-732AB2C7A759}"/>
              </a:ext>
            </a:extLst>
          </p:cNvPr>
          <p:cNvGrpSpPr/>
          <p:nvPr/>
        </p:nvGrpSpPr>
        <p:grpSpPr>
          <a:xfrm>
            <a:off x="-4295753" y="1371278"/>
            <a:ext cx="3983048" cy="1387883"/>
            <a:chOff x="-4295753" y="1371278"/>
            <a:chExt cx="3983048" cy="1387883"/>
          </a:xfrm>
        </p:grpSpPr>
        <p:pic>
          <p:nvPicPr>
            <p:cNvPr id="28" name="Picture 4" descr="Prometheus : Utilisation de Node Exporter">
              <a:extLst>
                <a:ext uri="{FF2B5EF4-FFF2-40B4-BE49-F238E27FC236}">
                  <a16:creationId xmlns:a16="http://schemas.microsoft.com/office/drawing/2014/main" id="{7DC6E338-8563-CB52-E581-D82D0C3FB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1707" y="1371278"/>
              <a:ext cx="1582854" cy="830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D0201B2-F23C-3031-99E2-BF7226EDF0CB}"/>
                </a:ext>
              </a:extLst>
            </p:cNvPr>
            <p:cNvSpPr txBox="1"/>
            <p:nvPr/>
          </p:nvSpPr>
          <p:spPr>
            <a:xfrm>
              <a:off x="-4295753" y="2112830"/>
              <a:ext cx="39830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latin typeface="Bahnschrift" panose="020B0502040204020203" pitchFamily="34" charset="0"/>
                </a:rPr>
                <a:t>Node Exporter</a:t>
              </a:r>
            </a:p>
          </p:txBody>
        </p:sp>
      </p:grpSp>
      <p:pic>
        <p:nvPicPr>
          <p:cNvPr id="32" name="Picture 2" descr="Heimdall Application Dashboard">
            <a:extLst>
              <a:ext uri="{FF2B5EF4-FFF2-40B4-BE49-F238E27FC236}">
                <a16:creationId xmlns:a16="http://schemas.microsoft.com/office/drawing/2014/main" id="{BC97EFD7-8157-C5EE-E28E-6CB7281B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332" y="378719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7F78F137-AF95-C796-1A3F-8C3EE3479879}"/>
              </a:ext>
            </a:extLst>
          </p:cNvPr>
          <p:cNvGrpSpPr/>
          <p:nvPr/>
        </p:nvGrpSpPr>
        <p:grpSpPr>
          <a:xfrm>
            <a:off x="474920" y="9244742"/>
            <a:ext cx="6983872" cy="494732"/>
            <a:chOff x="2045828" y="3080353"/>
            <a:chExt cx="6983872" cy="494732"/>
          </a:xfrm>
        </p:grpSpPr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546B5ED0-CA05-E910-C434-77E73A3C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4D100495-D874-D818-B1B4-A4D2695032B0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E9C20C9-D1C7-DFFB-6DEF-26E9D35B00B7}"/>
              </a:ext>
            </a:extLst>
          </p:cNvPr>
          <p:cNvGrpSpPr/>
          <p:nvPr/>
        </p:nvGrpSpPr>
        <p:grpSpPr>
          <a:xfrm>
            <a:off x="474920" y="9975414"/>
            <a:ext cx="9588832" cy="494732"/>
            <a:chOff x="2045828" y="3811025"/>
            <a:chExt cx="9588832" cy="494732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F58A373-7CD2-141C-A3F4-F568F2ABC747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4FD31CD6-CCEE-22B0-84CF-E893C3489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ED13559-FA6E-F970-8A4A-BF7B51772541}"/>
              </a:ext>
            </a:extLst>
          </p:cNvPr>
          <p:cNvGrpSpPr/>
          <p:nvPr/>
        </p:nvGrpSpPr>
        <p:grpSpPr>
          <a:xfrm>
            <a:off x="474920" y="10700978"/>
            <a:ext cx="6983872" cy="494732"/>
            <a:chOff x="2045828" y="4536589"/>
            <a:chExt cx="6983872" cy="494732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E63CEDB-8E80-ABB6-E5D9-1A656FD8A32C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E7B8FC7C-278A-546C-1F1D-93E803BD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ACD887F4-E842-19C4-6793-31E2DC1773FD}"/>
              </a:ext>
            </a:extLst>
          </p:cNvPr>
          <p:cNvGrpSpPr/>
          <p:nvPr/>
        </p:nvGrpSpPr>
        <p:grpSpPr>
          <a:xfrm>
            <a:off x="474920" y="11426542"/>
            <a:ext cx="6983872" cy="494732"/>
            <a:chOff x="2045828" y="5262153"/>
            <a:chExt cx="6983872" cy="494732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5619576E-583A-6126-B69E-BB02EF4FD11E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44" name="Graphique 43">
              <a:extLst>
                <a:ext uri="{FF2B5EF4-FFF2-40B4-BE49-F238E27FC236}">
                  <a16:creationId xmlns:a16="http://schemas.microsoft.com/office/drawing/2014/main" id="{0D0FA8A1-1943-1858-A562-163A863C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41A6744-DEF1-558C-E33C-A421E119CD2F}"/>
              </a:ext>
            </a:extLst>
          </p:cNvPr>
          <p:cNvGrpSpPr/>
          <p:nvPr/>
        </p:nvGrpSpPr>
        <p:grpSpPr>
          <a:xfrm>
            <a:off x="6888088" y="9234547"/>
            <a:ext cx="6983872" cy="494732"/>
            <a:chOff x="2045828" y="3080353"/>
            <a:chExt cx="6983872" cy="494732"/>
          </a:xfrm>
        </p:grpSpPr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A5E58A72-071A-C49A-515C-609BF9D0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555C895-0317-7BAC-666A-1DBD728B2153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F10236D6-4375-E763-1AB0-3D47C17DEEE0}"/>
              </a:ext>
            </a:extLst>
          </p:cNvPr>
          <p:cNvGrpSpPr/>
          <p:nvPr/>
        </p:nvGrpSpPr>
        <p:grpSpPr>
          <a:xfrm>
            <a:off x="6888088" y="9965219"/>
            <a:ext cx="9588832" cy="494732"/>
            <a:chOff x="2045828" y="3811025"/>
            <a:chExt cx="9588832" cy="494732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2589010-7F3D-B80F-4A9A-7488727FF685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50" name="Graphique 49">
              <a:extLst>
                <a:ext uri="{FF2B5EF4-FFF2-40B4-BE49-F238E27FC236}">
                  <a16:creationId xmlns:a16="http://schemas.microsoft.com/office/drawing/2014/main" id="{F4666235-2209-A24B-A7E5-393E333C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4AB5951-6EE9-81FA-312B-86F0A704D671}"/>
              </a:ext>
            </a:extLst>
          </p:cNvPr>
          <p:cNvGrpSpPr/>
          <p:nvPr/>
        </p:nvGrpSpPr>
        <p:grpSpPr>
          <a:xfrm>
            <a:off x="6888088" y="10690783"/>
            <a:ext cx="6983872" cy="494732"/>
            <a:chOff x="2045828" y="4536589"/>
            <a:chExt cx="6983872" cy="494732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73132B9-FF7B-25AA-9B23-BBBD00EE5043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53" name="Graphique 52">
              <a:extLst>
                <a:ext uri="{FF2B5EF4-FFF2-40B4-BE49-F238E27FC236}">
                  <a16:creationId xmlns:a16="http://schemas.microsoft.com/office/drawing/2014/main" id="{BF1E883F-5FA5-9CBD-9301-813C09739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871C4948-F106-1906-6077-9F1506486FFD}"/>
              </a:ext>
            </a:extLst>
          </p:cNvPr>
          <p:cNvGrpSpPr/>
          <p:nvPr/>
        </p:nvGrpSpPr>
        <p:grpSpPr>
          <a:xfrm>
            <a:off x="6888088" y="11416347"/>
            <a:ext cx="6983872" cy="494732"/>
            <a:chOff x="2045828" y="5262153"/>
            <a:chExt cx="6983872" cy="494732"/>
          </a:xfrm>
        </p:grpSpPr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A338CF3-07ED-128A-F068-7039C92DCC2D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56" name="Graphique 55">
              <a:extLst>
                <a:ext uri="{FF2B5EF4-FFF2-40B4-BE49-F238E27FC236}">
                  <a16:creationId xmlns:a16="http://schemas.microsoft.com/office/drawing/2014/main" id="{B2A95556-B193-6DB7-A8E3-0B8842DA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F11682F-2B94-A879-26B1-D84FFAB40B1A}"/>
              </a:ext>
            </a:extLst>
          </p:cNvPr>
          <p:cNvCxnSpPr>
            <a:cxnSpLocks/>
          </p:cNvCxnSpPr>
          <p:nvPr/>
        </p:nvCxnSpPr>
        <p:spPr>
          <a:xfrm>
            <a:off x="6064250" y="8384324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88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FF5A625-94B8-415B-ABF9-45900377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D4523F-BE47-3BB9-EDF7-202EE7917FD3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24125" y="-994026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883885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 err="1">
                  <a:ln w="25400">
                    <a:noFill/>
                  </a:ln>
                  <a:latin typeface="Bahnschrift SemiBold" panose="020B0502040204020203" pitchFamily="34" charset="0"/>
                </a:rPr>
                <a:t>Metrics</a:t>
              </a:r>
              <a:endParaRPr lang="fr-FR" sz="3600" dirty="0">
                <a:ln w="25400">
                  <a:noFill/>
                </a:ln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32A9CA3B-3781-7031-D338-99A376877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6979" y="5834965"/>
            <a:ext cx="2384108" cy="211274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EEDB96D-CAE2-5462-1F99-4130DE732A9B}"/>
              </a:ext>
            </a:extLst>
          </p:cNvPr>
          <p:cNvCxnSpPr>
            <a:cxnSpLocks/>
          </p:cNvCxnSpPr>
          <p:nvPr/>
        </p:nvCxnSpPr>
        <p:spPr>
          <a:xfrm>
            <a:off x="5969000" y="1435100"/>
            <a:ext cx="0" cy="5168900"/>
          </a:xfrm>
          <a:prstGeom prst="line">
            <a:avLst/>
          </a:prstGeom>
          <a:ln w="571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eimdall Application Dashboard">
            <a:extLst>
              <a:ext uri="{FF2B5EF4-FFF2-40B4-BE49-F238E27FC236}">
                <a16:creationId xmlns:a16="http://schemas.microsoft.com/office/drawing/2014/main" id="{0D0E0E87-37FA-EDA6-2DFC-B4AC3DF5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58" y="345359"/>
            <a:ext cx="2891223" cy="28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ometheus : Utilisation de Node Exporter">
            <a:extLst>
              <a:ext uri="{FF2B5EF4-FFF2-40B4-BE49-F238E27FC236}">
                <a16:creationId xmlns:a16="http://schemas.microsoft.com/office/drawing/2014/main" id="{5FDECE78-4783-35F2-A873-AFEE55B6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5" y="1019601"/>
            <a:ext cx="1582854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C305E9-3531-5B45-08D9-24B2AB669B66}"/>
              </a:ext>
            </a:extLst>
          </p:cNvPr>
          <p:cNvSpPr txBox="1"/>
          <p:nvPr/>
        </p:nvSpPr>
        <p:spPr>
          <a:xfrm>
            <a:off x="1372359" y="1761153"/>
            <a:ext cx="398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Bahnschrift" panose="020B0502040204020203" pitchFamily="34" charset="0"/>
              </a:rPr>
              <a:t>Node Exporter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E40D7EE-2EEB-6F3E-4258-4C5FED8227B6}"/>
              </a:ext>
            </a:extLst>
          </p:cNvPr>
          <p:cNvGrpSpPr/>
          <p:nvPr/>
        </p:nvGrpSpPr>
        <p:grpSpPr>
          <a:xfrm>
            <a:off x="534528" y="3043463"/>
            <a:ext cx="6983872" cy="494732"/>
            <a:chOff x="2045828" y="3080353"/>
            <a:chExt cx="6983872" cy="494732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3DC33540-FA4D-C8CC-EFD8-CF45A403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47C221C-DBCB-0C36-BC79-9A74CEBDE87A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7F8573-2384-14AA-AC3A-2CDBBADCA78F}"/>
              </a:ext>
            </a:extLst>
          </p:cNvPr>
          <p:cNvGrpSpPr/>
          <p:nvPr/>
        </p:nvGrpSpPr>
        <p:grpSpPr>
          <a:xfrm>
            <a:off x="534528" y="3774135"/>
            <a:ext cx="9588832" cy="494732"/>
            <a:chOff x="2045828" y="3811025"/>
            <a:chExt cx="9588832" cy="49473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15BD01-1E7D-342F-50FA-566CFFC0C1C1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6464EA9C-96D7-48D7-2A70-56FCF9605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F6C4CBA-6EF1-3268-41B1-479BA977C8FC}"/>
              </a:ext>
            </a:extLst>
          </p:cNvPr>
          <p:cNvGrpSpPr/>
          <p:nvPr/>
        </p:nvGrpSpPr>
        <p:grpSpPr>
          <a:xfrm>
            <a:off x="534528" y="4499699"/>
            <a:ext cx="6983872" cy="494732"/>
            <a:chOff x="2045828" y="4536589"/>
            <a:chExt cx="6983872" cy="49473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FA6D1B6-19CC-80AF-FFF7-D63659C4788F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BB5E9B9D-5957-C41A-FA8A-EF3B8B183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28F5CDA-F87F-0ADD-A880-70012F8F2043}"/>
              </a:ext>
            </a:extLst>
          </p:cNvPr>
          <p:cNvGrpSpPr/>
          <p:nvPr/>
        </p:nvGrpSpPr>
        <p:grpSpPr>
          <a:xfrm>
            <a:off x="534528" y="5225263"/>
            <a:ext cx="6983872" cy="494732"/>
            <a:chOff x="2045828" y="5262153"/>
            <a:chExt cx="6983872" cy="494732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7A67C4-4046-9056-AD7E-DC89B98B513D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3C38CF7B-DD01-791A-46C3-04021061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2B64AA0-F652-B6DE-2ABB-1485B27CAB0F}"/>
              </a:ext>
            </a:extLst>
          </p:cNvPr>
          <p:cNvGrpSpPr/>
          <p:nvPr/>
        </p:nvGrpSpPr>
        <p:grpSpPr>
          <a:xfrm>
            <a:off x="6947696" y="3033268"/>
            <a:ext cx="6983872" cy="494732"/>
            <a:chOff x="2045828" y="3080353"/>
            <a:chExt cx="6983872" cy="494732"/>
          </a:xfrm>
        </p:grpSpPr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75B555DF-06CC-2A22-D7EC-2204BE3F8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080353"/>
              <a:ext cx="494732" cy="494732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FFCFDFA-4117-3D18-E007-78554E9A764C}"/>
                </a:ext>
              </a:extLst>
            </p:cNvPr>
            <p:cNvSpPr txBox="1"/>
            <p:nvPr/>
          </p:nvSpPr>
          <p:spPr>
            <a:xfrm>
              <a:off x="2870200" y="3107459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Gestion de contenu (CMS)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1195BB9-4B0E-FF56-684C-44A8EE41A8E2}"/>
              </a:ext>
            </a:extLst>
          </p:cNvPr>
          <p:cNvGrpSpPr/>
          <p:nvPr/>
        </p:nvGrpSpPr>
        <p:grpSpPr>
          <a:xfrm>
            <a:off x="6947696" y="3763940"/>
            <a:ext cx="9588832" cy="494732"/>
            <a:chOff x="2045828" y="3811025"/>
            <a:chExt cx="9588832" cy="494732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C90F9AD-4EB7-F7F7-DEB1-6E23C492D83D}"/>
                </a:ext>
              </a:extLst>
            </p:cNvPr>
            <p:cNvSpPr txBox="1"/>
            <p:nvPr/>
          </p:nvSpPr>
          <p:spPr>
            <a:xfrm>
              <a:off x="2870200" y="3827558"/>
              <a:ext cx="8764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Créer et gérer sa page web</a:t>
              </a:r>
            </a:p>
          </p:txBody>
        </p: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1C2E4BE-9C81-B0B2-C439-28C9A088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3811025"/>
              <a:ext cx="494732" cy="49473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1D12681-05A6-4740-5185-DAAEB5832A6E}"/>
              </a:ext>
            </a:extLst>
          </p:cNvPr>
          <p:cNvGrpSpPr/>
          <p:nvPr/>
        </p:nvGrpSpPr>
        <p:grpSpPr>
          <a:xfrm>
            <a:off x="6947696" y="4489504"/>
            <a:ext cx="6983872" cy="494732"/>
            <a:chOff x="2045828" y="4536589"/>
            <a:chExt cx="6983872" cy="49473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4E225E6-21C4-5FE2-C00B-49B523354C1E}"/>
                </a:ext>
              </a:extLst>
            </p:cNvPr>
            <p:cNvSpPr txBox="1"/>
            <p:nvPr/>
          </p:nvSpPr>
          <p:spPr>
            <a:xfrm>
              <a:off x="2870200" y="4547657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Facile à installer &amp; à gérer</a:t>
              </a:r>
            </a:p>
          </p:txBody>
        </p:sp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E55A60B6-9AC7-AE0A-DD27-3D10053D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4536589"/>
              <a:ext cx="494732" cy="494732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156CF74-CA34-C788-33ED-34DB6B5F488C}"/>
              </a:ext>
            </a:extLst>
          </p:cNvPr>
          <p:cNvGrpSpPr/>
          <p:nvPr/>
        </p:nvGrpSpPr>
        <p:grpSpPr>
          <a:xfrm>
            <a:off x="6947696" y="5215068"/>
            <a:ext cx="6983872" cy="494732"/>
            <a:chOff x="2045828" y="5262153"/>
            <a:chExt cx="6983872" cy="49473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AC7FC62-382E-21C4-CB56-620EE84A43EA}"/>
                </a:ext>
              </a:extLst>
            </p:cNvPr>
            <p:cNvSpPr txBox="1"/>
            <p:nvPr/>
          </p:nvSpPr>
          <p:spPr>
            <a:xfrm>
              <a:off x="2870200" y="5275880"/>
              <a:ext cx="615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Outil : Docker compose</a:t>
              </a:r>
            </a:p>
          </p:txBody>
        </p: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E027E20-DCE0-701C-13F2-F625F47C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45828" y="5262153"/>
              <a:ext cx="494732" cy="49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76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07740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286209"/>
            <a:ext cx="8408989" cy="212365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PRA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Sinistres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Reprise d’activité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16D40AD-8FFB-C135-1186-C17194235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0498" y="4041644"/>
            <a:ext cx="1044388" cy="104438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1DE88DD-D679-0B63-9A0A-68681B727EFB}"/>
              </a:ext>
            </a:extLst>
          </p:cNvPr>
          <p:cNvSpPr/>
          <p:nvPr/>
        </p:nvSpPr>
        <p:spPr>
          <a:xfrm>
            <a:off x="13040677" y="1822868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633AFAD-3423-AE9D-E5D2-57D262F89DC2}"/>
              </a:ext>
            </a:extLst>
          </p:cNvPr>
          <p:cNvSpPr/>
          <p:nvPr/>
        </p:nvSpPr>
        <p:spPr>
          <a:xfrm>
            <a:off x="13040677" y="2325942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1B4AF56-EA0A-6597-0C51-5F9B584B3371}"/>
              </a:ext>
            </a:extLst>
          </p:cNvPr>
          <p:cNvSpPr/>
          <p:nvPr/>
        </p:nvSpPr>
        <p:spPr>
          <a:xfrm>
            <a:off x="13040677" y="2893485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68C913-1357-914A-3FFA-5BA2F854A06D}"/>
              </a:ext>
            </a:extLst>
          </p:cNvPr>
          <p:cNvSpPr/>
          <p:nvPr/>
        </p:nvSpPr>
        <p:spPr>
          <a:xfrm>
            <a:off x="13040677" y="3433692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E8841C-8DE0-E84E-62FE-A709BE225B43}"/>
              </a:ext>
            </a:extLst>
          </p:cNvPr>
          <p:cNvSpPr/>
          <p:nvPr/>
        </p:nvSpPr>
        <p:spPr>
          <a:xfrm>
            <a:off x="13040677" y="4008038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8F981E1-43AA-EC6C-4A54-5D65BDE5D30E}"/>
              </a:ext>
            </a:extLst>
          </p:cNvPr>
          <p:cNvSpPr/>
          <p:nvPr/>
        </p:nvSpPr>
        <p:spPr>
          <a:xfrm>
            <a:off x="13040677" y="455422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140631F-B6E8-5104-3D2B-CFD9654EF591}"/>
              </a:ext>
            </a:extLst>
          </p:cNvPr>
          <p:cNvSpPr/>
          <p:nvPr/>
        </p:nvSpPr>
        <p:spPr>
          <a:xfrm>
            <a:off x="13040677" y="5112843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83FAC54-01D6-7285-D8B3-3481A71C61D3}"/>
              </a:ext>
            </a:extLst>
          </p:cNvPr>
          <p:cNvSpPr/>
          <p:nvPr/>
        </p:nvSpPr>
        <p:spPr>
          <a:xfrm>
            <a:off x="13040677" y="5670140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8111321-BA54-4B80-8EFD-F26B50A9D636}"/>
              </a:ext>
            </a:extLst>
          </p:cNvPr>
          <p:cNvCxnSpPr/>
          <p:nvPr/>
        </p:nvCxnSpPr>
        <p:spPr>
          <a:xfrm>
            <a:off x="4496236" y="7914099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FA805CA-B811-9586-A362-0D907AAE03F3}"/>
              </a:ext>
            </a:extLst>
          </p:cNvPr>
          <p:cNvSpPr txBox="1"/>
          <p:nvPr/>
        </p:nvSpPr>
        <p:spPr>
          <a:xfrm>
            <a:off x="-5456316" y="2701614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CDED796F-950C-DBF8-F721-359D46697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337257"/>
            <a:ext cx="208238" cy="20823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D141088-5E3F-7950-43A3-E7E7AFA83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604984"/>
            <a:ext cx="208238" cy="208238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03A3D1E9-FFFB-74A1-D06D-CEB141DDD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3875805"/>
            <a:ext cx="208238" cy="208238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CFB3BA31-1F2C-99F5-4264-1538CFBA0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293766" y="4146626"/>
            <a:ext cx="208238" cy="2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4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24202C-2D85-041C-3504-330B6234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6905B8-339B-7448-3D5B-594D114779A7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35225" y="-1001266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Plan Reprise d’Activité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F0BBD70-EE2B-F0F4-D7C5-E4970D25E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1279" y="5693226"/>
            <a:ext cx="2151747" cy="21517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1281DD-7349-E8C5-55AC-F09F25C6B644}"/>
              </a:ext>
            </a:extLst>
          </p:cNvPr>
          <p:cNvSpPr txBox="1"/>
          <p:nvPr/>
        </p:nvSpPr>
        <p:spPr>
          <a:xfrm>
            <a:off x="67112" y="2760020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B25D5B-8AD9-65B8-BA9A-BF230F60A6EA}"/>
              </a:ext>
            </a:extLst>
          </p:cNvPr>
          <p:cNvSpPr/>
          <p:nvPr/>
        </p:nvSpPr>
        <p:spPr>
          <a:xfrm>
            <a:off x="4242594" y="1818099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60F5D3C-5D39-791A-9AA3-995F61C3F879}"/>
              </a:ext>
            </a:extLst>
          </p:cNvPr>
          <p:cNvSpPr/>
          <p:nvPr/>
        </p:nvSpPr>
        <p:spPr>
          <a:xfrm>
            <a:off x="4242594" y="2321173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2F986B0-F187-34CE-25DF-BA0D9D82F943}"/>
              </a:ext>
            </a:extLst>
          </p:cNvPr>
          <p:cNvSpPr/>
          <p:nvPr/>
        </p:nvSpPr>
        <p:spPr>
          <a:xfrm>
            <a:off x="4242594" y="2888716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A5821C6-F4B3-9553-5B7F-AF6AA63F11D5}"/>
              </a:ext>
            </a:extLst>
          </p:cNvPr>
          <p:cNvSpPr/>
          <p:nvPr/>
        </p:nvSpPr>
        <p:spPr>
          <a:xfrm>
            <a:off x="4242594" y="3428923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E5A9BBD-7825-0084-5B3F-E0DC444124CB}"/>
              </a:ext>
            </a:extLst>
          </p:cNvPr>
          <p:cNvSpPr/>
          <p:nvPr/>
        </p:nvSpPr>
        <p:spPr>
          <a:xfrm>
            <a:off x="4242594" y="4003269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651365A-7343-5C8F-8A61-AE099D09BC2C}"/>
              </a:ext>
            </a:extLst>
          </p:cNvPr>
          <p:cNvSpPr/>
          <p:nvPr/>
        </p:nvSpPr>
        <p:spPr>
          <a:xfrm>
            <a:off x="4242594" y="4549452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21BA794-B0C9-3107-EA88-4D1B937329E0}"/>
              </a:ext>
            </a:extLst>
          </p:cNvPr>
          <p:cNvSpPr/>
          <p:nvPr/>
        </p:nvSpPr>
        <p:spPr>
          <a:xfrm>
            <a:off x="4242594" y="5108074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438C975-4372-0A6C-0BC1-E785487B4B22}"/>
              </a:ext>
            </a:extLst>
          </p:cNvPr>
          <p:cNvSpPr/>
          <p:nvPr/>
        </p:nvSpPr>
        <p:spPr>
          <a:xfrm>
            <a:off x="4242594" y="566537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68FE1A7-A209-347E-DEA4-CAC93C046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395663"/>
            <a:ext cx="208238" cy="208238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5674F26-846B-68B9-DCD2-C5244B353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663390"/>
            <a:ext cx="208238" cy="208238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B56E222-7F69-32B3-2468-8854786AF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3934211"/>
            <a:ext cx="208238" cy="20823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C2EDF2EC-B4F4-0167-72F2-36F18904D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662" y="4205032"/>
            <a:ext cx="208238" cy="208238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E5CF074-0928-CF4C-53D4-5CDD44084DA6}"/>
              </a:ext>
            </a:extLst>
          </p:cNvPr>
          <p:cNvCxnSpPr/>
          <p:nvPr/>
        </p:nvCxnSpPr>
        <p:spPr>
          <a:xfrm>
            <a:off x="4115236" y="1818099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E06D5FD-70BC-6F5C-4BBD-B519191BE15D}"/>
              </a:ext>
            </a:extLst>
          </p:cNvPr>
          <p:cNvSpPr/>
          <p:nvPr/>
        </p:nvSpPr>
        <p:spPr>
          <a:xfrm>
            <a:off x="907152" y="9533565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Cloud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Disaster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stockage des données – cloud</a:t>
            </a:r>
            <a:endParaRPr lang="fr-FR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E7A090D-D30F-EF74-7DD6-8997F223DFCC}"/>
              </a:ext>
            </a:extLst>
          </p:cNvPr>
          <p:cNvSpPr/>
          <p:nvPr/>
        </p:nvSpPr>
        <p:spPr>
          <a:xfrm>
            <a:off x="4708206" y="9533564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 :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protection des charges de travail - réplication sur un site de reprise</a:t>
            </a:r>
            <a:endParaRPr lang="fr-FR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AA24AD1-FD30-F888-8E4D-FA7C9BCF0C78}"/>
              </a:ext>
            </a:extLst>
          </p:cNvPr>
          <p:cNvSpPr/>
          <p:nvPr/>
        </p:nvSpPr>
        <p:spPr>
          <a:xfrm>
            <a:off x="8509260" y="9533564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Manager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automatisation pour la récupération d’applications et de données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3C57B15-93E9-D65E-7773-B710FEFEF95A}"/>
              </a:ext>
            </a:extLst>
          </p:cNvPr>
          <p:cNvSpPr txBox="1"/>
          <p:nvPr/>
        </p:nvSpPr>
        <p:spPr>
          <a:xfrm>
            <a:off x="3463629" y="7844973"/>
            <a:ext cx="56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+mj-lt"/>
              </a:rPr>
              <a:t>Quelques outils proposés par VMware</a:t>
            </a:r>
            <a:endParaRPr lang="fr-FR" sz="2800" dirty="0">
              <a:latin typeface="+mj-lt"/>
            </a:endParaRPr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1BF0E498-4750-1D7E-FEE5-A61E86D56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5663" y="8072789"/>
            <a:ext cx="756063" cy="801687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F6B2D9EE-4152-842F-E4A0-BDB4182CB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583400" y="8072789"/>
            <a:ext cx="756063" cy="801687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808EF64E-4493-9303-E835-351537599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3433" y="8575299"/>
            <a:ext cx="612664" cy="67604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FF3701B-6C13-15B0-5F7C-18F8A508F7E6}"/>
              </a:ext>
            </a:extLst>
          </p:cNvPr>
          <p:cNvSpPr txBox="1"/>
          <p:nvPr/>
        </p:nvSpPr>
        <p:spPr>
          <a:xfrm>
            <a:off x="-14909119" y="5262166"/>
            <a:ext cx="812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</a:br>
            <a:r>
              <a:rPr lang="fr-FR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</a:t>
            </a:r>
            <a: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  <a:t>éduction du temps d’arrêt, sécurité des données critiques</a:t>
            </a:r>
          </a:p>
          <a:p>
            <a:endParaRPr lang="fr-FR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19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0CA841-6994-FD9C-8380-D6C4B987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158B3-4F7E-4618-5066-594DD446A7B5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593573" y="-1106025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Reprise d’activité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2BC90941-71FB-BCA3-1C0D-41415DBC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57072"/>
            <a:ext cx="2151747" cy="215174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F4E590-EA8F-A8E3-82E9-A45343A373A5}"/>
              </a:ext>
            </a:extLst>
          </p:cNvPr>
          <p:cNvSpPr txBox="1"/>
          <p:nvPr/>
        </p:nvSpPr>
        <p:spPr>
          <a:xfrm>
            <a:off x="2031449" y="4946097"/>
            <a:ext cx="812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</a:br>
            <a:r>
              <a:rPr lang="fr-FR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sz="24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R</a:t>
            </a:r>
            <a:r>
              <a:rPr lang="fr-FR" sz="2400" b="1" dirty="0">
                <a:solidFill>
                  <a:srgbClr val="002060"/>
                </a:solidFill>
                <a:effectLst/>
                <a:latin typeface="+mj-lt"/>
              </a:rPr>
              <a:t>éduction du temps d’arrêt, sécurité des données critiques</a:t>
            </a:r>
          </a:p>
          <a:p>
            <a:endParaRPr lang="fr-FR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E24B67A-7C84-7B81-3776-93EC93185B74}"/>
              </a:ext>
            </a:extLst>
          </p:cNvPr>
          <p:cNvSpPr/>
          <p:nvPr/>
        </p:nvSpPr>
        <p:spPr>
          <a:xfrm>
            <a:off x="728239" y="2815670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Cloud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Disaster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stockage des données – cloud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F806768-0224-E107-F310-1D5836997756}"/>
              </a:ext>
            </a:extLst>
          </p:cNvPr>
          <p:cNvSpPr/>
          <p:nvPr/>
        </p:nvSpPr>
        <p:spPr>
          <a:xfrm>
            <a:off x="4529293" y="2815669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VMware 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 :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protection des charges de travail - réplication sur un site de reprise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092D852-5599-021A-35F8-6B9383728249}"/>
              </a:ext>
            </a:extLst>
          </p:cNvPr>
          <p:cNvSpPr/>
          <p:nvPr/>
        </p:nvSpPr>
        <p:spPr>
          <a:xfrm>
            <a:off x="8330347" y="2815669"/>
            <a:ext cx="2963119" cy="1782501"/>
          </a:xfrm>
          <a:prstGeom prst="roundRect">
            <a:avLst/>
          </a:prstGeom>
          <a:solidFill>
            <a:srgbClr val="C3D3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Site </a:t>
            </a:r>
            <a:r>
              <a:rPr lang="fr-FR" sz="1800" b="1" dirty="0" err="1">
                <a:solidFill>
                  <a:srgbClr val="002060"/>
                </a:solidFill>
                <a:effectLst/>
                <a:latin typeface="+mj-lt"/>
              </a:rPr>
              <a:t>Recovery</a:t>
            </a:r>
            <a:r>
              <a:rPr lang="fr-FR" sz="1800" b="1" dirty="0">
                <a:solidFill>
                  <a:srgbClr val="002060"/>
                </a:solidFill>
                <a:effectLst/>
                <a:latin typeface="+mj-lt"/>
              </a:rPr>
              <a:t> Manager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automatisation pour la récupération d’applications et de données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DB0A5C-5D78-0376-3BC4-216CCFB83842}"/>
              </a:ext>
            </a:extLst>
          </p:cNvPr>
          <p:cNvSpPr txBox="1"/>
          <p:nvPr/>
        </p:nvSpPr>
        <p:spPr>
          <a:xfrm>
            <a:off x="3284716" y="1127078"/>
            <a:ext cx="56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/>
                <a:latin typeface="+mj-lt"/>
              </a:rPr>
              <a:t>Quelques outils proposés par VMware</a:t>
            </a:r>
            <a:endParaRPr lang="fr-FR" sz="2800" dirty="0">
              <a:latin typeface="+mj-lt"/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342A0B34-C442-501E-F42E-4ADD7F7EA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750" y="1354894"/>
            <a:ext cx="756063" cy="80168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043534BA-D7D9-436D-48B7-FBBDA2F39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404487" y="1354894"/>
            <a:ext cx="756063" cy="801687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FC05B64-47FE-6282-7363-17D9BB6E2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4520" y="1857404"/>
            <a:ext cx="612664" cy="67604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4BFA007-C9EA-7376-D3EF-216EC7DF43EE}"/>
              </a:ext>
            </a:extLst>
          </p:cNvPr>
          <p:cNvSpPr/>
          <p:nvPr/>
        </p:nvSpPr>
        <p:spPr>
          <a:xfrm>
            <a:off x="13196932" y="1441548"/>
            <a:ext cx="7719744" cy="398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Définir</a:t>
            </a:r>
            <a:r>
              <a:rPr lang="fr-FR" sz="16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responsabilités de chacun dans la réalisation du PRA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EF97250-1ECC-C1C0-2B7B-F9EBF8A2A47D}"/>
              </a:ext>
            </a:extLst>
          </p:cNvPr>
          <p:cNvSpPr/>
          <p:nvPr/>
        </p:nvSpPr>
        <p:spPr>
          <a:xfrm>
            <a:off x="13196932" y="1944622"/>
            <a:ext cx="7719744" cy="4239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Lister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les actifs et les données les plus critiques </a:t>
            </a:r>
            <a:endParaRPr lang="fr-FR" sz="1800" b="1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99D5152-D2F4-63A8-47E3-9B70D00FEB70}"/>
              </a:ext>
            </a:extLst>
          </p:cNvPr>
          <p:cNvSpPr/>
          <p:nvPr/>
        </p:nvSpPr>
        <p:spPr>
          <a:xfrm>
            <a:off x="13196932" y="2512165"/>
            <a:ext cx="7719744" cy="3722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Vérifier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les normes et de la réglementation.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E2EBFE-8C73-89B6-1DF1-A774485C5910}"/>
              </a:ext>
            </a:extLst>
          </p:cNvPr>
          <p:cNvSpPr/>
          <p:nvPr/>
        </p:nvSpPr>
        <p:spPr>
          <a:xfrm>
            <a:off x="13196932" y="3052372"/>
            <a:ext cx="7719744" cy="422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Identifier</a:t>
            </a:r>
            <a:r>
              <a:rPr lang="fr-FR" sz="2400" b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les acteurs et les mesures à prendre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795E6436-E21D-7FB3-E330-F527A4B7C69F}"/>
              </a:ext>
            </a:extLst>
          </p:cNvPr>
          <p:cNvSpPr/>
          <p:nvPr/>
        </p:nvSpPr>
        <p:spPr>
          <a:xfrm>
            <a:off x="13196932" y="3626718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Sauvegarder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: back up régulier des données</a:t>
            </a:r>
            <a:endParaRPr lang="fr-FR" sz="24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D047C19-4D7D-44C2-6BA0-99599CACD6F2}"/>
              </a:ext>
            </a:extLst>
          </p:cNvPr>
          <p:cNvSpPr/>
          <p:nvPr/>
        </p:nvSpPr>
        <p:spPr>
          <a:xfrm>
            <a:off x="13196932" y="4172901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Anticiper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 un environnement de travail d’urgence en cas d’incendie, inondations…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80E3205-D06E-BD6E-42DE-13D4A4E88545}"/>
              </a:ext>
            </a:extLst>
          </p:cNvPr>
          <p:cNvSpPr/>
          <p:nvPr/>
        </p:nvSpPr>
        <p:spPr>
          <a:xfrm>
            <a:off x="13196932" y="4731523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latin typeface="+mj-lt"/>
              </a:rPr>
              <a:t>Tester </a:t>
            </a:r>
            <a:r>
              <a:rPr lang="fr-FR" sz="1800" dirty="0">
                <a:solidFill>
                  <a:srgbClr val="002060"/>
                </a:solidFill>
                <a:latin typeface="+mj-lt"/>
              </a:rPr>
              <a:t>régulièrement le PRA</a:t>
            </a:r>
            <a:endParaRPr lang="fr-FR" sz="1800" b="0" dirty="0"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9BF34372-CAAC-A93F-88C4-7768214E8E72}"/>
              </a:ext>
            </a:extLst>
          </p:cNvPr>
          <p:cNvSpPr/>
          <p:nvPr/>
        </p:nvSpPr>
        <p:spPr>
          <a:xfrm>
            <a:off x="13196932" y="5288820"/>
            <a:ext cx="7719744" cy="3939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rgbClr val="002060"/>
                </a:solidFill>
                <a:effectLst/>
                <a:latin typeface="+mj-lt"/>
              </a:rPr>
              <a:t>Prévoir</a:t>
            </a:r>
            <a:r>
              <a:rPr lang="fr-FR" sz="1800" b="0" dirty="0">
                <a:solidFill>
                  <a:srgbClr val="002060"/>
                </a:solidFill>
                <a:effectLst/>
                <a:latin typeface="+mj-lt"/>
              </a:rPr>
              <a:t> un budget en cas de sinistre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0C1F283-610F-B5A7-0CF6-DA093C5FDD1F}"/>
              </a:ext>
            </a:extLst>
          </p:cNvPr>
          <p:cNvCxnSpPr/>
          <p:nvPr/>
        </p:nvCxnSpPr>
        <p:spPr>
          <a:xfrm>
            <a:off x="13069574" y="1441548"/>
            <a:ext cx="0" cy="42411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3056D80A-242B-EF55-55F0-1DA7379CF793}"/>
              </a:ext>
            </a:extLst>
          </p:cNvPr>
          <p:cNvSpPr txBox="1"/>
          <p:nvPr/>
        </p:nvSpPr>
        <p:spPr>
          <a:xfrm>
            <a:off x="-5584531" y="1822884"/>
            <a:ext cx="404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+mj-lt"/>
              </a:rPr>
              <a:t>Les différents scénarios de sinistre majeur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>
                <a:latin typeface="+mj-lt"/>
              </a:rPr>
              <a:t>        C</a:t>
            </a:r>
            <a:r>
              <a:rPr lang="fr-FR" b="0" dirty="0">
                <a:effectLst/>
                <a:latin typeface="+mj-lt"/>
              </a:rPr>
              <a:t>rise sanitaire du Coronavirus</a:t>
            </a:r>
          </a:p>
          <a:p>
            <a:r>
              <a:rPr lang="fr-FR" b="0" dirty="0">
                <a:effectLst/>
                <a:latin typeface="+mj-lt"/>
              </a:rPr>
              <a:t>        Catastrophe naturelle</a:t>
            </a:r>
          </a:p>
          <a:p>
            <a:r>
              <a:rPr lang="fr-FR" b="0" dirty="0">
                <a:effectLst/>
                <a:latin typeface="+mj-lt"/>
              </a:rPr>
              <a:t>        Incendie</a:t>
            </a:r>
          </a:p>
          <a:p>
            <a:r>
              <a:rPr lang="fr-FR" dirty="0">
                <a:latin typeface="+mj-lt"/>
              </a:rPr>
              <a:t>        V</a:t>
            </a:r>
            <a:r>
              <a:rPr lang="fr-FR" b="0" dirty="0">
                <a:effectLst/>
                <a:latin typeface="+mj-lt"/>
              </a:rPr>
              <a:t>irus, cyberattaque, perte de données sensible.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2DD0E058-CF2A-412F-311A-1F375C3E8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458527"/>
            <a:ext cx="208238" cy="208238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E3D9A00B-DDC6-0E28-AB99-5D189B294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726254"/>
            <a:ext cx="208238" cy="208238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B3A8E440-ACFC-8711-B84D-9032565F4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2997075"/>
            <a:ext cx="208238" cy="208238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5126BD7-4088-07AA-2236-D06BEBCAFA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21981" y="3267896"/>
            <a:ext cx="208238" cy="2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8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23122" y="1419225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963317"/>
            <a:ext cx="8408989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C2542C2-9CA2-ECAE-A8DF-05C677025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780" y="3954483"/>
            <a:ext cx="1118833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78F98A0-E4FA-0902-7177-C41BD3C24C44}"/>
              </a:ext>
            </a:extLst>
          </p:cNvPr>
          <p:cNvGrpSpPr/>
          <p:nvPr/>
        </p:nvGrpSpPr>
        <p:grpSpPr>
          <a:xfrm>
            <a:off x="-10494895" y="1134302"/>
            <a:ext cx="8178665" cy="569845"/>
            <a:chOff x="2078105" y="894181"/>
            <a:chExt cx="8178665" cy="569845"/>
          </a:xfrm>
        </p:grpSpPr>
        <p:sp>
          <p:nvSpPr>
            <p:cNvPr id="9" name="Rectangle : avec coins rognés en diagonale 8">
              <a:extLst>
                <a:ext uri="{FF2B5EF4-FFF2-40B4-BE49-F238E27FC236}">
                  <a16:creationId xmlns:a16="http://schemas.microsoft.com/office/drawing/2014/main" id="{FA710808-427D-A2AE-C786-B33489C45F71}"/>
                </a:ext>
              </a:extLst>
            </p:cNvPr>
            <p:cNvSpPr/>
            <p:nvPr/>
          </p:nvSpPr>
          <p:spPr>
            <a:xfrm>
              <a:off x="2827270" y="89418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6D336BFA-0DD6-41C1-7DFB-2DF6465B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105" y="894181"/>
              <a:ext cx="569845" cy="569845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CC3F3A5-DC7F-BBCF-F09C-F0CD1021CF77}"/>
              </a:ext>
            </a:extLst>
          </p:cNvPr>
          <p:cNvGrpSpPr/>
          <p:nvPr/>
        </p:nvGrpSpPr>
        <p:grpSpPr>
          <a:xfrm>
            <a:off x="-10209973" y="1948521"/>
            <a:ext cx="8224987" cy="569845"/>
            <a:chOff x="2363027" y="1708400"/>
            <a:chExt cx="8224987" cy="569845"/>
          </a:xfrm>
        </p:grpSpPr>
        <p:sp>
          <p:nvSpPr>
            <p:cNvPr id="12" name="Rectangle : avec coins rognés en diagonale 11">
              <a:extLst>
                <a:ext uri="{FF2B5EF4-FFF2-40B4-BE49-F238E27FC236}">
                  <a16:creationId xmlns:a16="http://schemas.microsoft.com/office/drawing/2014/main" id="{2B12EC2B-59C3-37D6-CB0D-8A11ACFD5ED7}"/>
                </a:ext>
              </a:extLst>
            </p:cNvPr>
            <p:cNvSpPr/>
            <p:nvPr/>
          </p:nvSpPr>
          <p:spPr>
            <a:xfrm>
              <a:off x="3158514" y="1732040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E135AC87-6743-C64C-A451-2AD60565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63027" y="1708400"/>
              <a:ext cx="569845" cy="569845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77A665B-F69D-8C3D-FA25-758967707B7A}"/>
              </a:ext>
            </a:extLst>
          </p:cNvPr>
          <p:cNvGrpSpPr/>
          <p:nvPr/>
        </p:nvGrpSpPr>
        <p:grpSpPr>
          <a:xfrm>
            <a:off x="-9925051" y="2799366"/>
            <a:ext cx="8271310" cy="569845"/>
            <a:chOff x="2647949" y="2559245"/>
            <a:chExt cx="8271310" cy="569845"/>
          </a:xfrm>
        </p:grpSpPr>
        <p:sp>
          <p:nvSpPr>
            <p:cNvPr id="15" name="Rectangle : avec coins rognés en diagonale 14">
              <a:extLst>
                <a:ext uri="{FF2B5EF4-FFF2-40B4-BE49-F238E27FC236}">
                  <a16:creationId xmlns:a16="http://schemas.microsoft.com/office/drawing/2014/main" id="{68B0EF89-77CC-3D67-9E17-8A352835B7DA}"/>
                </a:ext>
              </a:extLst>
            </p:cNvPr>
            <p:cNvSpPr/>
            <p:nvPr/>
          </p:nvSpPr>
          <p:spPr>
            <a:xfrm>
              <a:off x="3489759" y="2598003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97B69130-B5C9-AFB6-DFA3-D3AF82B0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47949" y="2559245"/>
              <a:ext cx="569845" cy="569845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591DFD1-CEAE-1E19-485B-504EEE0C0CEE}"/>
              </a:ext>
            </a:extLst>
          </p:cNvPr>
          <p:cNvGrpSpPr/>
          <p:nvPr/>
        </p:nvGrpSpPr>
        <p:grpSpPr>
          <a:xfrm>
            <a:off x="-9693494" y="3689248"/>
            <a:ext cx="8370997" cy="569845"/>
            <a:chOff x="2879506" y="3449127"/>
            <a:chExt cx="8370997" cy="569845"/>
          </a:xfrm>
        </p:grpSpPr>
        <p:sp>
          <p:nvSpPr>
            <p:cNvPr id="18" name="Rectangle : avec coins rognés en diagonale 17">
              <a:extLst>
                <a:ext uri="{FF2B5EF4-FFF2-40B4-BE49-F238E27FC236}">
                  <a16:creationId xmlns:a16="http://schemas.microsoft.com/office/drawing/2014/main" id="{AEA7D622-045A-28F3-348C-F5B5C57C02A1}"/>
                </a:ext>
              </a:extLst>
            </p:cNvPr>
            <p:cNvSpPr/>
            <p:nvPr/>
          </p:nvSpPr>
          <p:spPr>
            <a:xfrm>
              <a:off x="3821003" y="346396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8DE80057-2C44-15E1-4986-A64E735B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79506" y="3449127"/>
              <a:ext cx="569845" cy="569845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58A3A04-8756-7D7F-FD5F-AD1BC573EC4B}"/>
              </a:ext>
            </a:extLst>
          </p:cNvPr>
          <p:cNvGrpSpPr/>
          <p:nvPr/>
        </p:nvGrpSpPr>
        <p:grpSpPr>
          <a:xfrm>
            <a:off x="-10494895" y="6239334"/>
            <a:ext cx="8178665" cy="569845"/>
            <a:chOff x="2078105" y="5999213"/>
            <a:chExt cx="8178665" cy="569845"/>
          </a:xfrm>
        </p:grpSpPr>
        <p:sp>
          <p:nvSpPr>
            <p:cNvPr id="21" name="Rectangle : avec coins rognés en diagonale 20">
              <a:extLst>
                <a:ext uri="{FF2B5EF4-FFF2-40B4-BE49-F238E27FC236}">
                  <a16:creationId xmlns:a16="http://schemas.microsoft.com/office/drawing/2014/main" id="{514CBF8D-E668-CBCB-3AA0-2F3ABA5DF3E5}"/>
                </a:ext>
              </a:extLst>
            </p:cNvPr>
            <p:cNvSpPr/>
            <p:nvPr/>
          </p:nvSpPr>
          <p:spPr>
            <a:xfrm>
              <a:off x="2827270" y="605724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DA07CA96-9CBE-0E15-1C93-C977B13B7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8105" y="5999213"/>
              <a:ext cx="569845" cy="569845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D2EB98B-E821-5706-9F3E-7F6DECC73C01}"/>
              </a:ext>
            </a:extLst>
          </p:cNvPr>
          <p:cNvGrpSpPr/>
          <p:nvPr/>
        </p:nvGrpSpPr>
        <p:grpSpPr>
          <a:xfrm>
            <a:off x="-9925051" y="4484159"/>
            <a:ext cx="8271310" cy="640226"/>
            <a:chOff x="2647949" y="4244038"/>
            <a:chExt cx="8271310" cy="640226"/>
          </a:xfrm>
        </p:grpSpPr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952E06AB-C126-9E47-11E1-B6452C193998}"/>
                </a:ext>
              </a:extLst>
            </p:cNvPr>
            <p:cNvSpPr/>
            <p:nvPr/>
          </p:nvSpPr>
          <p:spPr>
            <a:xfrm>
              <a:off x="3489759" y="4329929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568D45EC-9952-1E40-E776-00B12539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7949" y="4244038"/>
              <a:ext cx="586457" cy="640226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DCACB59-5624-29F3-A9B2-BE774A5C5CAB}"/>
              </a:ext>
            </a:extLst>
          </p:cNvPr>
          <p:cNvGrpSpPr/>
          <p:nvPr/>
        </p:nvGrpSpPr>
        <p:grpSpPr>
          <a:xfrm>
            <a:off x="-10215714" y="5379235"/>
            <a:ext cx="8230728" cy="640226"/>
            <a:chOff x="2357286" y="5139114"/>
            <a:chExt cx="8230728" cy="640226"/>
          </a:xfrm>
        </p:grpSpPr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3B307859-2CF3-794B-13B2-82EC6A8CC03F}"/>
                </a:ext>
              </a:extLst>
            </p:cNvPr>
            <p:cNvSpPr/>
            <p:nvPr/>
          </p:nvSpPr>
          <p:spPr>
            <a:xfrm>
              <a:off x="3158514" y="523004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E6C56A02-5F9E-46D5-0259-2CD65D59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7286" y="5139114"/>
              <a:ext cx="586457" cy="640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214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188030" y="-1040594"/>
            <a:ext cx="18526125" cy="9520931"/>
            <a:chOff x="1999848" y="1458310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99848" y="1458310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25400"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F144F0BE-C045-02C9-47A3-D81DDB860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31094" y="4071446"/>
              <a:ext cx="1146344" cy="1000616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759658" y="1898704"/>
              <a:ext cx="3816866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Conclusion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5E9D8211-047C-258D-7A42-60D499B16498}"/>
              </a:ext>
            </a:extLst>
          </p:cNvPr>
          <p:cNvGrpSpPr/>
          <p:nvPr/>
        </p:nvGrpSpPr>
        <p:grpSpPr>
          <a:xfrm>
            <a:off x="2078105" y="894181"/>
            <a:ext cx="8178665" cy="569845"/>
            <a:chOff x="2078105" y="894181"/>
            <a:chExt cx="8178665" cy="569845"/>
          </a:xfrm>
        </p:grpSpPr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2827270" y="89418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79183DA-41F5-FE90-1BBC-1D4184CCF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8105" y="894181"/>
              <a:ext cx="569845" cy="569845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3770EF1D-6C1C-31B4-BBA8-04607C797042}"/>
              </a:ext>
            </a:extLst>
          </p:cNvPr>
          <p:cNvGrpSpPr/>
          <p:nvPr/>
        </p:nvGrpSpPr>
        <p:grpSpPr>
          <a:xfrm>
            <a:off x="2363027" y="1708400"/>
            <a:ext cx="8224987" cy="569845"/>
            <a:chOff x="2363027" y="1708400"/>
            <a:chExt cx="8224987" cy="569845"/>
          </a:xfrm>
        </p:grpSpPr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158514" y="1732040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A8CF3C79-F3CA-6D02-D752-F3FEA01A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3027" y="1708400"/>
              <a:ext cx="569845" cy="569845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CE70937-9D09-43F1-DF8D-69CED94E31BA}"/>
              </a:ext>
            </a:extLst>
          </p:cNvPr>
          <p:cNvGrpSpPr/>
          <p:nvPr/>
        </p:nvGrpSpPr>
        <p:grpSpPr>
          <a:xfrm>
            <a:off x="2647949" y="2559245"/>
            <a:ext cx="8271310" cy="569845"/>
            <a:chOff x="2647949" y="2559245"/>
            <a:chExt cx="8271310" cy="569845"/>
          </a:xfrm>
        </p:grpSpPr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489759" y="2598003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E6C29290-CEE6-184E-D06D-38907F662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7949" y="2559245"/>
              <a:ext cx="569845" cy="569845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0DE6DE5-55C8-133A-90EA-6AD5EF427E0A}"/>
              </a:ext>
            </a:extLst>
          </p:cNvPr>
          <p:cNvGrpSpPr/>
          <p:nvPr/>
        </p:nvGrpSpPr>
        <p:grpSpPr>
          <a:xfrm>
            <a:off x="2879506" y="3449127"/>
            <a:ext cx="8370997" cy="569845"/>
            <a:chOff x="2879506" y="3449127"/>
            <a:chExt cx="8370997" cy="569845"/>
          </a:xfrm>
        </p:grpSpPr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21003" y="346396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C3F14E2C-CEF6-18D2-042F-2A7FC57B6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9506" y="3449127"/>
              <a:ext cx="569845" cy="569845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A0A06509-EC43-D264-5524-B0F2B493CC04}"/>
              </a:ext>
            </a:extLst>
          </p:cNvPr>
          <p:cNvGrpSpPr/>
          <p:nvPr/>
        </p:nvGrpSpPr>
        <p:grpSpPr>
          <a:xfrm>
            <a:off x="2078105" y="5999213"/>
            <a:ext cx="8178665" cy="569845"/>
            <a:chOff x="2078105" y="5999213"/>
            <a:chExt cx="8178665" cy="569845"/>
          </a:xfrm>
        </p:grpSpPr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2827270" y="6057246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4E6DD16A-A98B-C5DF-9624-9E942033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78105" y="5999213"/>
              <a:ext cx="569845" cy="569845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7005EC6B-6C3D-79D2-9F22-6CBC46DA063F}"/>
              </a:ext>
            </a:extLst>
          </p:cNvPr>
          <p:cNvGrpSpPr/>
          <p:nvPr/>
        </p:nvGrpSpPr>
        <p:grpSpPr>
          <a:xfrm>
            <a:off x="2647949" y="4244038"/>
            <a:ext cx="8271310" cy="640226"/>
            <a:chOff x="2647949" y="4244038"/>
            <a:chExt cx="8271310" cy="640226"/>
          </a:xfrm>
        </p:grpSpPr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489759" y="4329929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88184741-5857-EB08-5A5D-1510E97BD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47949" y="4244038"/>
              <a:ext cx="586457" cy="640226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2C14DD6-C4C5-C983-C552-413884131C59}"/>
              </a:ext>
            </a:extLst>
          </p:cNvPr>
          <p:cNvGrpSpPr/>
          <p:nvPr/>
        </p:nvGrpSpPr>
        <p:grpSpPr>
          <a:xfrm>
            <a:off x="2357286" y="5139114"/>
            <a:ext cx="8230728" cy="640226"/>
            <a:chOff x="2357286" y="5139114"/>
            <a:chExt cx="8230728" cy="640226"/>
          </a:xfrm>
        </p:grpSpPr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158514" y="5230041"/>
              <a:ext cx="7429500" cy="511812"/>
            </a:xfrm>
            <a:prstGeom prst="snip2DiagRect">
              <a:avLst/>
            </a:prstGeom>
            <a:solidFill>
              <a:srgbClr val="C3D3E7"/>
            </a:solidFill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FDA1CC98-C7F1-21B5-23B9-6A1457B8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57286" y="5139114"/>
              <a:ext cx="586457" cy="640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3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88030" y="-10405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144F0BE-C045-02C9-47A3-D81DDB86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8000" y="5408839"/>
            <a:ext cx="2583591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1794838" y="33748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Objectifs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A0A6336-7AA2-1FD3-072F-D406E73C8E34}"/>
              </a:ext>
            </a:extLst>
          </p:cNvPr>
          <p:cNvGrpSpPr/>
          <p:nvPr/>
        </p:nvGrpSpPr>
        <p:grpSpPr>
          <a:xfrm>
            <a:off x="1935226" y="82012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1363A84C-BEB1-1AA6-1DEF-E8AAFF18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DCB7B0-6457-E763-D978-C415832435E0}"/>
              </a:ext>
            </a:extLst>
          </p:cNvPr>
          <p:cNvGrpSpPr/>
          <p:nvPr/>
        </p:nvGrpSpPr>
        <p:grpSpPr>
          <a:xfrm>
            <a:off x="2266470" y="1657988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B30DB34-1B39-D815-CB1E-624F59EA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10EFDE-EF94-85B6-B494-99B02DE3E4BF}"/>
              </a:ext>
            </a:extLst>
          </p:cNvPr>
          <p:cNvGrpSpPr/>
          <p:nvPr/>
        </p:nvGrpSpPr>
        <p:grpSpPr>
          <a:xfrm>
            <a:off x="2597715" y="2523951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49047B8D-BF3D-1F2C-C5C2-AA27DD4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DD63EC-EEA1-EBD4-726A-4130DF2B89FC}"/>
              </a:ext>
            </a:extLst>
          </p:cNvPr>
          <p:cNvGrpSpPr/>
          <p:nvPr/>
        </p:nvGrpSpPr>
        <p:grpSpPr>
          <a:xfrm>
            <a:off x="2928959" y="338991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21B0E5-3701-EEB8-894A-E7A70505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8FC53B6-0A52-4CEB-F3D6-D59393F1F889}"/>
              </a:ext>
            </a:extLst>
          </p:cNvPr>
          <p:cNvGrpSpPr/>
          <p:nvPr/>
        </p:nvGrpSpPr>
        <p:grpSpPr>
          <a:xfrm>
            <a:off x="2597715" y="4255877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C51C9A3-2C6D-6169-A749-10E88804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2EC72C-43B1-CEF9-279D-867E488470E1}"/>
              </a:ext>
            </a:extLst>
          </p:cNvPr>
          <p:cNvGrpSpPr/>
          <p:nvPr/>
        </p:nvGrpSpPr>
        <p:grpSpPr>
          <a:xfrm>
            <a:off x="2266470" y="515598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2310E7E2-1BCB-34AB-E3C6-69C66BB6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7F8283-0F90-860F-C278-0B294EBB3EE1}"/>
              </a:ext>
            </a:extLst>
          </p:cNvPr>
          <p:cNvGrpSpPr/>
          <p:nvPr/>
        </p:nvGrpSpPr>
        <p:grpSpPr>
          <a:xfrm>
            <a:off x="1935226" y="598319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F90F82A3-570F-DADB-D4B9-BFC048F1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13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3836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891504" y="2705725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Perspectives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d’évolution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4A1852A-3FEA-3162-6CDF-60366122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2916" y="4032636"/>
            <a:ext cx="1057385" cy="106605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6741D75-7802-3283-9E43-8BCB2B4FAF75}"/>
              </a:ext>
            </a:extLst>
          </p:cNvPr>
          <p:cNvSpPr txBox="1"/>
          <p:nvPr/>
        </p:nvSpPr>
        <p:spPr>
          <a:xfrm>
            <a:off x="-4442419" y="1419226"/>
            <a:ext cx="3825357" cy="3483254"/>
          </a:xfrm>
          <a:prstGeom prst="snip2DiagRect">
            <a:avLst/>
          </a:prstGeom>
          <a:solidFill>
            <a:srgbClr val="DBEEF4"/>
          </a:solidFill>
          <a:ln w="28575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68580" tIns="34290" rIns="68580" bIns="3429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Sécurité :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+ d’ESXI (redondance,        sauvegarde)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+ de réseau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+ de VM</a:t>
            </a: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93F1477-1159-6397-1116-87A56C8EF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249222" y="2253778"/>
            <a:ext cx="255698" cy="25569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6E1FDF2B-95C6-1152-F78A-61621567E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-4270137" y="2649637"/>
            <a:ext cx="297527" cy="23883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21358B09-4AA9-D218-9BCB-F0F4EA476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-4270138" y="3439579"/>
            <a:ext cx="297527" cy="23883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A067EBB6-57E5-9798-11E0-48E6B5674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-4270137" y="3850185"/>
            <a:ext cx="297527" cy="2388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763E83-C4CC-6EEB-408B-982C71043BEE}"/>
              </a:ext>
            </a:extLst>
          </p:cNvPr>
          <p:cNvSpPr txBox="1"/>
          <p:nvPr/>
        </p:nvSpPr>
        <p:spPr>
          <a:xfrm>
            <a:off x="4636968" y="6858000"/>
            <a:ext cx="3231426" cy="3483254"/>
          </a:xfrm>
          <a:prstGeom prst="snip2DiagRect">
            <a:avLst/>
          </a:prstGeom>
          <a:solidFill>
            <a:srgbClr val="C3D3E7"/>
          </a:solidFill>
          <a:ln w="28575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68580" tIns="34290" rIns="68580" bIns="3429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Orchestration des étapes CI/CD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v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Automatisation du déploiement</a:t>
            </a:r>
          </a:p>
        </p:txBody>
      </p:sp>
      <p:pic>
        <p:nvPicPr>
          <p:cNvPr id="12" name="Image 11" descr="Une image contenant logo&#10;&#10;Description générée automatiquement">
            <a:extLst>
              <a:ext uri="{FF2B5EF4-FFF2-40B4-BE49-F238E27FC236}">
                <a16:creationId xmlns:a16="http://schemas.microsoft.com/office/drawing/2014/main" id="{235CC3A8-7906-2A1D-D15A-CDE50F7150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38" y="8206448"/>
            <a:ext cx="1572713" cy="7863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806EB3-4BE5-A7A9-BF0A-EEE7524AD8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38" y="9636063"/>
            <a:ext cx="1856037" cy="40087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925DC397-C6FA-B4BE-D58C-06C3CE3AB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4980122" y="8452182"/>
            <a:ext cx="297527" cy="238835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E49CEF6E-0C20-21B0-3D0F-3D8084E5C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4975694" y="9703366"/>
            <a:ext cx="297527" cy="23883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BAD82E35-309A-F4B4-0825-A90D9B138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2062" y="7648821"/>
            <a:ext cx="255698" cy="25569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3BFF7D1-BE43-3704-2A91-5C56DA91D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2062" y="8893898"/>
            <a:ext cx="255698" cy="25569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BC9E561-73B1-6159-9659-45508016087C}"/>
              </a:ext>
            </a:extLst>
          </p:cNvPr>
          <p:cNvSpPr txBox="1"/>
          <p:nvPr/>
        </p:nvSpPr>
        <p:spPr>
          <a:xfrm>
            <a:off x="13141473" y="1783663"/>
            <a:ext cx="4464496" cy="350627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68580" tIns="34290" rIns="68580" bIns="34290" rtlCol="0">
            <a:no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Sécurité : 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Load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Balancing Nginx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Mise en place d’un Cloud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Service monitoring :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Alertmanager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Elastic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Kibana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671513" lvl="1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9D78688-A8D5-3C29-A03E-C997167DD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5504" y="2487473"/>
            <a:ext cx="255698" cy="25569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CDCD865-DE89-DFCC-310D-BDBD9AABC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5504" y="2919225"/>
            <a:ext cx="255698" cy="255698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E9BD41A9-F7A2-661E-3A31-E22BAAEA5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5504" y="3350977"/>
            <a:ext cx="255698" cy="255698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60ADCC7C-8F80-FAD2-57D7-09A55E7C1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14014051" y="3741968"/>
            <a:ext cx="297527" cy="238835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DB863278-0CFB-3071-3F81-64B145B25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7482" flipV="1">
            <a:off x="14014050" y="4198540"/>
            <a:ext cx="297527" cy="238835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3A06B84D-12F7-8213-BC3A-B8614E528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38844" y="-1525792"/>
            <a:ext cx="1229017" cy="14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19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B1A10D1-1281-1CCA-ED1E-C9E27136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951042-EFE8-130C-574A-1497DAA29AB0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F31CC8-C98C-457D-924D-495E79D02B47}"/>
              </a:ext>
            </a:extLst>
          </p:cNvPr>
          <p:cNvGrpSpPr/>
          <p:nvPr/>
        </p:nvGrpSpPr>
        <p:grpSpPr>
          <a:xfrm>
            <a:off x="-2473325" y="-1111250"/>
            <a:ext cx="18526125" cy="9520931"/>
            <a:chOff x="1985962" y="1419226"/>
            <a:chExt cx="8220075" cy="3857624"/>
          </a:xfrm>
        </p:grpSpPr>
        <p:sp>
          <p:nvSpPr>
            <p:cNvPr id="3" name="Rectangle : avec coins rognés en diagonale 2">
              <a:extLst>
                <a:ext uri="{FF2B5EF4-FFF2-40B4-BE49-F238E27FC236}">
                  <a16:creationId xmlns:a16="http://schemas.microsoft.com/office/drawing/2014/main" id="{11DDA582-41AD-0DB5-9871-39FCB6FD05FA}"/>
                </a:ext>
              </a:extLst>
            </p:cNvPr>
            <p:cNvSpPr/>
            <p:nvPr/>
          </p:nvSpPr>
          <p:spPr>
            <a:xfrm>
              <a:off x="1985962" y="1419226"/>
              <a:ext cx="8220075" cy="3857624"/>
            </a:xfrm>
            <a:prstGeom prst="snip2Diag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28575">
              <a:solidFill>
                <a:schemeClr val="bg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254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9697EE7-411E-EB3D-B804-2BC7CBDF9CE3}"/>
                </a:ext>
              </a:extLst>
            </p:cNvPr>
            <p:cNvSpPr txBox="1"/>
            <p:nvPr/>
          </p:nvSpPr>
          <p:spPr>
            <a:xfrm>
              <a:off x="3397042" y="1918278"/>
              <a:ext cx="4759749" cy="2618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n w="25400">
                    <a:noFill/>
                  </a:ln>
                  <a:latin typeface="Bahnschrift SemiBold" panose="020B0502040204020203" pitchFamily="34" charset="0"/>
                </a:rPr>
                <a:t>Perspectives d’évolution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1371749A-77F6-95AD-360E-2EB083146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679378"/>
            <a:ext cx="2090004" cy="210713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93D33CF-2EE7-E913-0618-37A9DAB7E276}"/>
              </a:ext>
            </a:extLst>
          </p:cNvPr>
          <p:cNvSpPr txBox="1"/>
          <p:nvPr/>
        </p:nvSpPr>
        <p:spPr>
          <a:xfrm>
            <a:off x="167681" y="1306668"/>
            <a:ext cx="3825357" cy="3483254"/>
          </a:xfrm>
          <a:prstGeom prst="snip2DiagRect">
            <a:avLst/>
          </a:prstGeom>
          <a:solidFill>
            <a:srgbClr val="DBEEF4"/>
          </a:solidFill>
          <a:ln w="28575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68580" tIns="34290" rIns="68580" bIns="3429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Sécurité :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+ d’ESXI (redondance,        sauvegarde)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+ de réseau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+ de VM</a:t>
            </a: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AA7614B-DD89-F790-77A0-0561033DB69C}"/>
              </a:ext>
            </a:extLst>
          </p:cNvPr>
          <p:cNvSpPr txBox="1"/>
          <p:nvPr/>
        </p:nvSpPr>
        <p:spPr>
          <a:xfrm>
            <a:off x="4160718" y="2011859"/>
            <a:ext cx="3231426" cy="3483254"/>
          </a:xfrm>
          <a:prstGeom prst="snip2DiagRect">
            <a:avLst/>
          </a:prstGeom>
          <a:solidFill>
            <a:srgbClr val="C3D3E7"/>
          </a:solidFill>
          <a:ln w="28575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68580" tIns="34290" rIns="68580" bIns="3429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Orchestration des étapes CI/CD</a:t>
            </a:r>
          </a:p>
          <a:p>
            <a:pPr marL="285750" indent="-285750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v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Automatisation du déploiement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740CF7-A888-FACD-9F40-2EDFBC15059A}"/>
              </a:ext>
            </a:extLst>
          </p:cNvPr>
          <p:cNvSpPr txBox="1"/>
          <p:nvPr/>
        </p:nvSpPr>
        <p:spPr>
          <a:xfrm>
            <a:off x="7559823" y="2656497"/>
            <a:ext cx="4464496" cy="3506273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68580" tIns="34290" rIns="68580" bIns="34290" rtlCol="0">
            <a:noAutofit/>
          </a:bodyPr>
          <a:lstStyle/>
          <a:p>
            <a:pPr algn="ctr"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Sécurité : 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Load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Balancing Nginx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Mise en place d’un Cloud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   Service monitoring : 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Alertmanager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Elastic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 et 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Kibana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671513" lvl="1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Aft>
                <a:spcPts val="450"/>
              </a:spcAft>
              <a:buFont typeface="Wingdings" panose="05000000000000000000" pitchFamily="2" charset="2"/>
              <a:buChar char="Ø"/>
            </a:pP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8E56A844-44E1-113E-A910-ECFCB8856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4122" y="288023"/>
            <a:ext cx="1229017" cy="1412795"/>
          </a:xfrm>
          <a:prstGeom prst="rect">
            <a:avLst/>
          </a:prstGeom>
        </p:spPr>
      </p:pic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8863EAF-2072-428B-8F44-A8631A1564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88" y="3360307"/>
            <a:ext cx="1572713" cy="7863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A17F613-C469-CF8E-1114-F3269FBBD9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88" y="4789922"/>
            <a:ext cx="1856037" cy="400870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0F104F0C-5F3C-22D5-C63B-1AD0262AA6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878" y="2141220"/>
            <a:ext cx="255698" cy="255698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8A7465EC-C12E-8C18-E423-1F47C7E1D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339963" y="2537079"/>
            <a:ext cx="297527" cy="238835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4F96D85D-C2D5-F686-8AE0-096D9CD951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339962" y="3327021"/>
            <a:ext cx="297527" cy="238835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18896D76-E1F2-F9AE-FD3B-1E014CD59B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339963" y="3737627"/>
            <a:ext cx="297527" cy="238835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1AAEEDC5-FA92-871F-28E1-B4CBDFF64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4503872" y="3606041"/>
            <a:ext cx="297527" cy="238835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03D2C328-DD59-9E4E-468D-3109DB7222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4499444" y="4857225"/>
            <a:ext cx="297527" cy="238835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3E50A5CA-568D-69E9-0B67-0C41A223D1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5812" y="2802680"/>
            <a:ext cx="255698" cy="255698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2B53B6CC-BF7A-1FE1-9265-4A50A9E1B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5812" y="4047757"/>
            <a:ext cx="255698" cy="255698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F9D4E76A-6B13-5B6B-CC0B-9AD53B77A5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3854" y="3360307"/>
            <a:ext cx="255698" cy="255698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08974A9C-253D-BC6F-BBEF-00814536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3854" y="3792059"/>
            <a:ext cx="255698" cy="255698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36C34C7C-4D63-F4E0-EB4D-C60F19FBCB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3854" y="4223811"/>
            <a:ext cx="255698" cy="255698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3659BDFE-1905-915F-B6ED-AD0DA18A8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8432401" y="4614802"/>
            <a:ext cx="297527" cy="238835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7433D73C-2775-3B0B-0C79-9C353B1342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97482" flipV="1">
            <a:off x="8432400" y="5071374"/>
            <a:ext cx="297527" cy="2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F98924-642B-CF5E-0799-A1CB9FC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9693CF-B2E4-CD20-82D4-471B784A4377}"/>
              </a:ext>
            </a:extLst>
          </p:cNvPr>
          <p:cNvSpPr/>
          <p:nvPr/>
        </p:nvSpPr>
        <p:spPr>
          <a:xfrm>
            <a:off x="-49005" y="-18752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8E382281-3BCB-B218-42CB-67194A9624C2}"/>
              </a:ext>
            </a:extLst>
          </p:cNvPr>
          <p:cNvGrpSpPr/>
          <p:nvPr/>
        </p:nvGrpSpPr>
        <p:grpSpPr>
          <a:xfrm>
            <a:off x="875895" y="1335537"/>
            <a:ext cx="10480467" cy="5317035"/>
            <a:chOff x="3952875" y="2284730"/>
            <a:chExt cx="4591050" cy="2816544"/>
          </a:xfrm>
          <a:solidFill>
            <a:schemeClr val="bg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319E51-CF46-135D-B1E8-B29C0B30602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grpFill/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65F1F7-34B0-6836-073F-395A23A3692D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grpFill/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2AC71E3-5584-10D3-5E17-AC2970085743}"/>
              </a:ext>
            </a:extLst>
          </p:cNvPr>
          <p:cNvSpPr txBox="1"/>
          <p:nvPr/>
        </p:nvSpPr>
        <p:spPr>
          <a:xfrm>
            <a:off x="4560281" y="77583"/>
            <a:ext cx="378142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SOMMAIRE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824AFDB-01B4-FEEA-264D-1FAB3D2A30F6}"/>
              </a:ext>
            </a:extLst>
          </p:cNvPr>
          <p:cNvCxnSpPr>
            <a:cxnSpLocks/>
          </p:cNvCxnSpPr>
          <p:nvPr/>
        </p:nvCxnSpPr>
        <p:spPr>
          <a:xfrm>
            <a:off x="3864769" y="2241667"/>
            <a:ext cx="104536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EA5DF9A-4085-E4D4-F933-F82136ED11E9}"/>
              </a:ext>
            </a:extLst>
          </p:cNvPr>
          <p:cNvCxnSpPr>
            <a:cxnSpLocks/>
          </p:cNvCxnSpPr>
          <p:nvPr/>
        </p:nvCxnSpPr>
        <p:spPr>
          <a:xfrm>
            <a:off x="7296336" y="2241667"/>
            <a:ext cx="104536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F70267B-BB2E-64CD-33EA-2C6E13A313BE}"/>
              </a:ext>
            </a:extLst>
          </p:cNvPr>
          <p:cNvCxnSpPr>
            <a:cxnSpLocks/>
          </p:cNvCxnSpPr>
          <p:nvPr/>
        </p:nvCxnSpPr>
        <p:spPr>
          <a:xfrm>
            <a:off x="7296336" y="3994054"/>
            <a:ext cx="104536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DED30F4-7D98-727E-263D-5DF92E990E47}"/>
              </a:ext>
            </a:extLst>
          </p:cNvPr>
          <p:cNvCxnSpPr>
            <a:cxnSpLocks/>
          </p:cNvCxnSpPr>
          <p:nvPr/>
        </p:nvCxnSpPr>
        <p:spPr>
          <a:xfrm>
            <a:off x="3890552" y="3994054"/>
            <a:ext cx="104536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974AF9D-DEA7-70F8-532A-FC344CCEE007}"/>
              </a:ext>
            </a:extLst>
          </p:cNvPr>
          <p:cNvCxnSpPr>
            <a:cxnSpLocks/>
          </p:cNvCxnSpPr>
          <p:nvPr/>
        </p:nvCxnSpPr>
        <p:spPr>
          <a:xfrm>
            <a:off x="9552275" y="2795667"/>
            <a:ext cx="0" cy="70953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83EB11A-F352-4217-974F-5AD2187A88FA}"/>
              </a:ext>
            </a:extLst>
          </p:cNvPr>
          <p:cNvCxnSpPr>
            <a:cxnSpLocks/>
          </p:cNvCxnSpPr>
          <p:nvPr/>
        </p:nvCxnSpPr>
        <p:spPr>
          <a:xfrm>
            <a:off x="2679508" y="4554617"/>
            <a:ext cx="0" cy="114133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8448092-C673-2A06-5CDE-D10643757473}"/>
              </a:ext>
            </a:extLst>
          </p:cNvPr>
          <p:cNvCxnSpPr>
            <a:cxnSpLocks/>
          </p:cNvCxnSpPr>
          <p:nvPr/>
        </p:nvCxnSpPr>
        <p:spPr>
          <a:xfrm>
            <a:off x="2679508" y="5733737"/>
            <a:ext cx="2256413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B951719B-B6E7-ABC9-7285-9109F6CF31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0269753"/>
                  </p:ext>
                </p:extLst>
              </p:nvPr>
            </p:nvGraphicFramePr>
            <p:xfrm>
              <a:off x="987442" y="1283791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B6BBF427-136D-44E0-8CA2-3C74734F36AB}">
                    <psez:zmPr id="{AD51CF34-4203-44BA-94EE-2CE92A732C36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Zoom de section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951719B-B6E7-ABC9-7285-9109F6CF3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442" y="1283791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Zoom de section 12">
                <a:extLst>
                  <a:ext uri="{FF2B5EF4-FFF2-40B4-BE49-F238E27FC236}">
                    <a16:creationId xmlns:a16="http://schemas.microsoft.com/office/drawing/2014/main" id="{5B2F12B1-DC0C-4BC8-C03F-A2883F73F6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92252"/>
                  </p:ext>
                </p:extLst>
              </p:nvPr>
            </p:nvGraphicFramePr>
            <p:xfrm>
              <a:off x="4393225" y="1283792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BBB82C91-D748-4527-BAE7-8AB9F11A834C}">
                    <psez:zmPr id="{870B2E50-4A7E-4E8F-B61A-86B48F681E6A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Zoom de section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B2F12B1-DC0C-4BC8-C03F-A2883F73F6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3225" y="1283792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Zoom de section 14">
                <a:extLst>
                  <a:ext uri="{FF2B5EF4-FFF2-40B4-BE49-F238E27FC236}">
                    <a16:creationId xmlns:a16="http://schemas.microsoft.com/office/drawing/2014/main" id="{6D6BACF9-194E-5E9C-156D-D844A29CB0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3770"/>
                  </p:ext>
                </p:extLst>
              </p:nvPr>
            </p:nvGraphicFramePr>
            <p:xfrm>
              <a:off x="7849384" y="1284702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CCE1473F-6FDD-4128-B842-942B36D8468C}">
                    <psez:zmPr id="{0ED22609-E4A2-4BCC-BE85-F162D3561C3C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Zoom de section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D6BACF9-194E-5E9C-156D-D844A29CB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49384" y="1284702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" name="Zoom de section 18">
                <a:extLst>
                  <a:ext uri="{FF2B5EF4-FFF2-40B4-BE49-F238E27FC236}">
                    <a16:creationId xmlns:a16="http://schemas.microsoft.com/office/drawing/2014/main" id="{5FBC0004-BD78-753A-401F-4815161E85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511881"/>
                  </p:ext>
                </p:extLst>
              </p:nvPr>
            </p:nvGraphicFramePr>
            <p:xfrm>
              <a:off x="7849384" y="304966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F84F1BF4-64A7-422D-8FEA-8935522BA406}">
                    <psez:zmPr id="{E8C4CFDC-FF78-4CB1-8B89-8EA7DE13A244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" name="Zoom de section 1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FBC0004-BD78-753A-401F-4815161E85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9384" y="304966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Zoom de section 20">
                <a:extLst>
                  <a:ext uri="{FF2B5EF4-FFF2-40B4-BE49-F238E27FC236}">
                    <a16:creationId xmlns:a16="http://schemas.microsoft.com/office/drawing/2014/main" id="{8EF20651-07D8-0959-FF21-72816F1189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3540994"/>
                  </p:ext>
                </p:extLst>
              </p:nvPr>
            </p:nvGraphicFramePr>
            <p:xfrm>
              <a:off x="4406412" y="303617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4B836A99-A1AF-4DE9-A179-78610D490C32}">
                    <psez:zmPr id="{D9508EC8-E5A3-487F-BD95-6E2F843B7646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Zoom de section 2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EF20651-07D8-0959-FF21-72816F118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06412" y="3036177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3" name="Zoom de section 22">
                <a:extLst>
                  <a:ext uri="{FF2B5EF4-FFF2-40B4-BE49-F238E27FC236}">
                    <a16:creationId xmlns:a16="http://schemas.microsoft.com/office/drawing/2014/main" id="{679E9AB8-9852-175F-A230-8334E2668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8003739"/>
                  </p:ext>
                </p:extLst>
              </p:nvPr>
            </p:nvGraphicFramePr>
            <p:xfrm>
              <a:off x="987442" y="3017425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4A00393C-3BAC-4D26-B78A-0D5A991A2B5B}">
                    <psez:zmPr id="{E6A620AC-9051-4D5D-98F8-D96D324E974E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3" name="Zoom de section 2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79E9AB8-9852-175F-A230-8334E2668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7442" y="3017425"/>
                <a:ext cx="3405783" cy="19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5" name="Zoom de section 24">
                <a:extLst>
                  <a:ext uri="{FF2B5EF4-FFF2-40B4-BE49-F238E27FC236}">
                    <a16:creationId xmlns:a16="http://schemas.microsoft.com/office/drawing/2014/main" id="{DCF7317B-D28E-02B7-3638-E8B8E44AED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85910"/>
                  </p:ext>
                </p:extLst>
              </p:nvPr>
            </p:nvGraphicFramePr>
            <p:xfrm>
              <a:off x="4457009" y="4763797"/>
              <a:ext cx="3405783" cy="1915753"/>
            </p:xfrm>
            <a:graphic>
              <a:graphicData uri="http://schemas.microsoft.com/office/powerpoint/2016/sectionzoom">
                <psez:sectionZm>
                  <psez:sectionZmObj sectionId="{81C48BA5-B76E-4BC6-85CC-B53EEDDEF01B}">
                    <psez:zmPr id="{04481349-1D95-473B-9C40-40127456D1B5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783" cy="19157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5" name="Zoom de section 2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DCF7317B-D28E-02B7-3638-E8B8E44AED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57009" y="4763797"/>
                <a:ext cx="3405783" cy="19157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71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FB063CF-0108-AC7A-AA06-211CB498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6822" y="4071446"/>
            <a:ext cx="1000616" cy="100061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06978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2767011" y="2786554"/>
            <a:ext cx="681037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Contexte &amp; Objectifs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9DD748-0157-EAB9-9E59-703AC6303869}"/>
              </a:ext>
            </a:extLst>
          </p:cNvPr>
          <p:cNvSpPr txBox="1"/>
          <p:nvPr/>
        </p:nvSpPr>
        <p:spPr>
          <a:xfrm>
            <a:off x="1603714" y="-1884400"/>
            <a:ext cx="8602323" cy="923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Contexte &amp; Objectifs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B18BAB4-8E23-D330-FC97-430B9A3E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01303" y="-1884400"/>
            <a:ext cx="2097948" cy="204677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79611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364A9A7-3753-4AC5-58F1-1CEF670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9222F7-DBD1-CA8E-CC45-BB865DB5A052}"/>
              </a:ext>
            </a:extLst>
          </p:cNvPr>
          <p:cNvSpPr/>
          <p:nvPr/>
        </p:nvSpPr>
        <p:spPr>
          <a:xfrm>
            <a:off x="0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88030" y="-1040593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144F0BE-C045-02C9-47A3-D81DDB86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8000" y="5408839"/>
            <a:ext cx="2583591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697EE7-411E-EB3D-B804-2BC7CBDF9CE3}"/>
              </a:ext>
            </a:extLst>
          </p:cNvPr>
          <p:cNvSpPr txBox="1"/>
          <p:nvPr/>
        </p:nvSpPr>
        <p:spPr>
          <a:xfrm>
            <a:off x="1416220" y="-5163065"/>
            <a:ext cx="860232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n w="25400">
                  <a:noFill/>
                </a:ln>
                <a:latin typeface="Bahnschrift SemiBold" panose="020B0502040204020203" pitchFamily="34" charset="0"/>
              </a:rPr>
              <a:t>Objectifs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A0A6336-7AA2-1FD3-072F-D406E73C8E34}"/>
              </a:ext>
            </a:extLst>
          </p:cNvPr>
          <p:cNvGrpSpPr/>
          <p:nvPr/>
        </p:nvGrpSpPr>
        <p:grpSpPr>
          <a:xfrm>
            <a:off x="1935226" y="82012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1363A84C-BEB1-1AA6-1DEF-E8AAFF18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11" name="Rectangle : avec coins rognés en diagonale 10">
              <a:extLst>
                <a:ext uri="{FF2B5EF4-FFF2-40B4-BE49-F238E27FC236}">
                  <a16:creationId xmlns:a16="http://schemas.microsoft.com/office/drawing/2014/main" id="{4D30C420-8811-4285-06C6-3A6F0D82B9BE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Déploiement d’un environnement de virtualisation en interne</a:t>
              </a:r>
            </a:p>
            <a:p>
              <a:endPara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DCB7B0-6457-E763-D978-C415832435E0}"/>
              </a:ext>
            </a:extLst>
          </p:cNvPr>
          <p:cNvGrpSpPr/>
          <p:nvPr/>
        </p:nvGrpSpPr>
        <p:grpSpPr>
          <a:xfrm>
            <a:off x="2266470" y="1657988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B30DB34-1B39-D815-CB1E-624F59EA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4" name="Rectangle : avec coins rognés en diagonale 23">
              <a:extLst>
                <a:ext uri="{FF2B5EF4-FFF2-40B4-BE49-F238E27FC236}">
                  <a16:creationId xmlns:a16="http://schemas.microsoft.com/office/drawing/2014/main" id="{C1D3DBA8-4751-CCB9-54EE-4D25D43E50C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Mise en place de serveurs Linux d’hébergement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10EFDE-EF94-85B6-B494-99B02DE3E4BF}"/>
              </a:ext>
            </a:extLst>
          </p:cNvPr>
          <p:cNvGrpSpPr/>
          <p:nvPr/>
        </p:nvGrpSpPr>
        <p:grpSpPr>
          <a:xfrm>
            <a:off x="2597715" y="2523951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49047B8D-BF3D-1F2C-C5C2-AA27DD4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7" name="Rectangle : avec coins rognés en diagonale 26">
              <a:extLst>
                <a:ext uri="{FF2B5EF4-FFF2-40B4-BE49-F238E27FC236}">
                  <a16:creationId xmlns:a16="http://schemas.microsoft.com/office/drawing/2014/main" id="{46B5FCFC-57EF-B423-45EA-9FA5AA82F4F8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de Docker pour le déploiement des services</a:t>
              </a:r>
            </a:p>
            <a:p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DD63EC-EEA1-EBD4-726A-4130DF2B89FC}"/>
              </a:ext>
            </a:extLst>
          </p:cNvPr>
          <p:cNvGrpSpPr/>
          <p:nvPr/>
        </p:nvGrpSpPr>
        <p:grpSpPr>
          <a:xfrm>
            <a:off x="2928959" y="338991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9721B0E5-3701-EEB8-894A-E7A70505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0" name="Rectangle : avec coins rognés en diagonale 29">
              <a:extLst>
                <a:ext uri="{FF2B5EF4-FFF2-40B4-BE49-F238E27FC236}">
                  <a16:creationId xmlns:a16="http://schemas.microsoft.com/office/drawing/2014/main" id="{A8671363-7EB4-7709-7E92-09C4C805F1BA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Utilisation d’Ansible pour la configuration des serveurs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8FC53B6-0A52-4CEB-F3D6-D59393F1F889}"/>
              </a:ext>
            </a:extLst>
          </p:cNvPr>
          <p:cNvGrpSpPr/>
          <p:nvPr/>
        </p:nvGrpSpPr>
        <p:grpSpPr>
          <a:xfrm>
            <a:off x="2597715" y="4255877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8C51C9A3-2C6D-6169-A749-10E88804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3" name="Rectangle : avec coins rognés en diagonale 32">
              <a:extLst>
                <a:ext uri="{FF2B5EF4-FFF2-40B4-BE49-F238E27FC236}">
                  <a16:creationId xmlns:a16="http://schemas.microsoft.com/office/drawing/2014/main" id="{FEC33036-62C0-3C55-A3E8-340AF9302271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Directory pour l’authentification des utilisateurs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A2EC72C-43B1-CEF9-279D-867E488470E1}"/>
              </a:ext>
            </a:extLst>
          </p:cNvPr>
          <p:cNvGrpSpPr/>
          <p:nvPr/>
        </p:nvGrpSpPr>
        <p:grpSpPr>
          <a:xfrm>
            <a:off x="2266470" y="5155989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2310E7E2-1BCB-34AB-E3C6-69C66BB6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6" name="Rectangle : avec coins rognés en diagonale 35">
              <a:extLst>
                <a:ext uri="{FF2B5EF4-FFF2-40B4-BE49-F238E27FC236}">
                  <a16:creationId xmlns:a16="http://schemas.microsoft.com/office/drawing/2014/main" id="{3D1DF7F0-EF5B-8AA7-61C3-DD77AF7DD9AC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 pour la résolution des noms de domaine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7F8283-0F90-860F-C278-0B294EBB3EE1}"/>
              </a:ext>
            </a:extLst>
          </p:cNvPr>
          <p:cNvGrpSpPr/>
          <p:nvPr/>
        </p:nvGrpSpPr>
        <p:grpSpPr>
          <a:xfrm>
            <a:off x="1935226" y="5983194"/>
            <a:ext cx="8321544" cy="646331"/>
            <a:chOff x="2943629" y="1018148"/>
            <a:chExt cx="8321544" cy="646331"/>
          </a:xfrm>
          <a:solidFill>
            <a:srgbClr val="C3D3E7"/>
          </a:solidFill>
        </p:grpSpPr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F90F82A3-570F-DADB-D4B9-BFC048F1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43629" y="1018148"/>
              <a:ext cx="662489" cy="646331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39" name="Rectangle : avec coins rognés en diagonale 38">
              <a:extLst>
                <a:ext uri="{FF2B5EF4-FFF2-40B4-BE49-F238E27FC236}">
                  <a16:creationId xmlns:a16="http://schemas.microsoft.com/office/drawing/2014/main" id="{FE642219-BA62-28FE-8B87-679D8252312F}"/>
                </a:ext>
              </a:extLst>
            </p:cNvPr>
            <p:cNvSpPr/>
            <p:nvPr/>
          </p:nvSpPr>
          <p:spPr>
            <a:xfrm>
              <a:off x="3835673" y="1092200"/>
              <a:ext cx="7429500" cy="511812"/>
            </a:xfrm>
            <a:prstGeom prst="snip2DiagRect">
              <a:avLst/>
            </a:prstGeom>
            <a:grpFill/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avec alertes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0.63056 L 0.02969 0.7666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6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rognés en diagonale 1">
            <a:extLst>
              <a:ext uri="{FF2B5EF4-FFF2-40B4-BE49-F238E27FC236}">
                <a16:creationId xmlns:a16="http://schemas.microsoft.com/office/drawing/2014/main" id="{46016DBD-3E9D-105E-F2F5-C16228C76299}"/>
              </a:ext>
            </a:extLst>
          </p:cNvPr>
          <p:cNvSpPr/>
          <p:nvPr/>
        </p:nvSpPr>
        <p:spPr>
          <a:xfrm>
            <a:off x="1985962" y="1419226"/>
            <a:ext cx="8220075" cy="385762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0FDF0D-5136-6D62-F426-3C65E35F7D4E}"/>
              </a:ext>
            </a:extLst>
          </p:cNvPr>
          <p:cNvSpPr txBox="1"/>
          <p:nvPr/>
        </p:nvSpPr>
        <p:spPr>
          <a:xfrm>
            <a:off x="2107882" y="1419226"/>
            <a:ext cx="47625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0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3A1C83-80B3-8904-8BCF-0EA0B0C9873E}"/>
              </a:ext>
            </a:extLst>
          </p:cNvPr>
          <p:cNvSpPr txBox="1"/>
          <p:nvPr/>
        </p:nvSpPr>
        <p:spPr>
          <a:xfrm>
            <a:off x="1695448" y="2575347"/>
            <a:ext cx="8408989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Schéma de </a:t>
            </a:r>
          </a:p>
          <a:p>
            <a:pPr algn="ctr"/>
            <a:r>
              <a:rPr lang="fr-FR" sz="4400" dirty="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l’infrastructure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8A7BC9-D756-AC4F-A514-40A56D08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523" y="3971097"/>
            <a:ext cx="903778" cy="110064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BF79CD-BF28-524D-43CD-0823C7E2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2" y="7673568"/>
            <a:ext cx="7976869" cy="5519249"/>
          </a:xfrm>
          <a:prstGeom prst="rect">
            <a:avLst/>
          </a:prstGeom>
        </p:spPr>
      </p:pic>
      <p:sp>
        <p:nvSpPr>
          <p:cNvPr id="3" name="Titre 5">
            <a:extLst>
              <a:ext uri="{FF2B5EF4-FFF2-40B4-BE49-F238E27FC236}">
                <a16:creationId xmlns:a16="http://schemas.microsoft.com/office/drawing/2014/main" id="{EF9F40A5-F205-EC6B-8B6A-9407B26E28EE}"/>
              </a:ext>
            </a:extLst>
          </p:cNvPr>
          <p:cNvSpPr txBox="1">
            <a:spLocks/>
          </p:cNvSpPr>
          <p:nvPr/>
        </p:nvSpPr>
        <p:spPr>
          <a:xfrm>
            <a:off x="-3886200" y="3348038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15181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0DE389-7F54-3A85-AE7B-9D953F76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2225338" cy="6876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6D5BA-EEDF-C2E0-F489-005F15E4A7B0}"/>
              </a:ext>
            </a:extLst>
          </p:cNvPr>
          <p:cNvSpPr/>
          <p:nvPr/>
        </p:nvSpPr>
        <p:spPr>
          <a:xfrm>
            <a:off x="-33338" y="0"/>
            <a:ext cx="12192000" cy="68767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508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avec coins rognés en diagonale 2">
            <a:extLst>
              <a:ext uri="{FF2B5EF4-FFF2-40B4-BE49-F238E27FC236}">
                <a16:creationId xmlns:a16="http://schemas.microsoft.com/office/drawing/2014/main" id="{11DDA582-41AD-0DB5-9871-39FCB6FD05FA}"/>
              </a:ext>
            </a:extLst>
          </p:cNvPr>
          <p:cNvSpPr/>
          <p:nvPr/>
        </p:nvSpPr>
        <p:spPr>
          <a:xfrm>
            <a:off x="-2193925" y="-1046262"/>
            <a:ext cx="18526125" cy="9520931"/>
          </a:xfrm>
          <a:prstGeom prst="snip2DiagRect">
            <a:avLst/>
          </a:prstGeom>
          <a:solidFill>
            <a:schemeClr val="accent6">
              <a:lumMod val="7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25400">
                <a:solidFill>
                  <a:schemeClr val="bg1"/>
                </a:solidFill>
              </a:ln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ED0E24-4736-34BD-3F01-A30E9817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979" y="5498145"/>
            <a:ext cx="2027884" cy="246960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65DB7510-C770-F196-7EAE-19A303971281}"/>
              </a:ext>
            </a:extLst>
          </p:cNvPr>
          <p:cNvSpPr txBox="1">
            <a:spLocks/>
          </p:cNvSpPr>
          <p:nvPr/>
        </p:nvSpPr>
        <p:spPr>
          <a:xfrm>
            <a:off x="-66676" y="144629"/>
            <a:ext cx="3886200" cy="796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Schéma Infrastructure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A23A485-4046-582F-24F2-15CB4C9C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715" y="0"/>
            <a:ext cx="8522947" cy="6828112"/>
          </a:xfrm>
          <a:prstGeom prst="rect">
            <a:avLst/>
          </a:prstGeom>
        </p:spPr>
      </p:pic>
      <p:sp>
        <p:nvSpPr>
          <p:cNvPr id="2" name="Titre 5">
            <a:extLst>
              <a:ext uri="{FF2B5EF4-FFF2-40B4-BE49-F238E27FC236}">
                <a16:creationId xmlns:a16="http://schemas.microsoft.com/office/drawing/2014/main" id="{C0DF7E76-381A-EDC2-0B51-988601B8B639}"/>
              </a:ext>
            </a:extLst>
          </p:cNvPr>
          <p:cNvSpPr txBox="1">
            <a:spLocks/>
          </p:cNvSpPr>
          <p:nvPr/>
        </p:nvSpPr>
        <p:spPr>
          <a:xfrm>
            <a:off x="1000124" y="-1125337"/>
            <a:ext cx="3886200" cy="14936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002060"/>
                </a:solidFill>
                <a:latin typeface="Bahnschrift SemiBold" panose="020B0502040204020203" pitchFamily="34" charset="0"/>
              </a:rPr>
              <a:t>ESXI</a:t>
            </a:r>
          </a:p>
        </p:txBody>
      </p:sp>
    </p:spTree>
    <p:extLst>
      <p:ext uri="{BB962C8B-B14F-4D97-AF65-F5344CB8AC3E}">
        <p14:creationId xmlns:p14="http://schemas.microsoft.com/office/powerpoint/2010/main" val="154527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690</TotalTime>
  <Words>1493</Words>
  <Application>Microsoft Office PowerPoint</Application>
  <PresentationFormat>Grand écran</PresentationFormat>
  <Paragraphs>343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2" baseType="lpstr">
      <vt:lpstr>맑은 고딕</vt:lpstr>
      <vt:lpstr>-apple-system</vt:lpstr>
      <vt:lpstr>Arial</vt:lpstr>
      <vt:lpstr>Arial Black</vt:lpstr>
      <vt:lpstr>Bahnschrift</vt:lpstr>
      <vt:lpstr>Bahnschrift SemiBold</vt:lpstr>
      <vt:lpstr>Calibri</vt:lpstr>
      <vt:lpstr>Calibri Light</vt:lpstr>
      <vt:lpstr>Calisto MT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Mouze</dc:creator>
  <cp:lastModifiedBy>Anthony Mouze</cp:lastModifiedBy>
  <cp:revision>19</cp:revision>
  <dcterms:created xsi:type="dcterms:W3CDTF">2023-04-17T19:28:39Z</dcterms:created>
  <dcterms:modified xsi:type="dcterms:W3CDTF">2023-04-18T15:16:14Z</dcterms:modified>
</cp:coreProperties>
</file>